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1" r:id="rId3"/>
    <p:sldMasterId id="2147483684" r:id="rId4"/>
  </p:sldMasterIdLst>
  <p:notesMasterIdLst>
    <p:notesMasterId r:id="rId35"/>
  </p:notesMasterIdLst>
  <p:sldIdLst>
    <p:sldId id="256" r:id="rId5"/>
    <p:sldId id="257" r:id="rId6"/>
    <p:sldId id="278" r:id="rId7"/>
    <p:sldId id="279" r:id="rId8"/>
    <p:sldId id="259" r:id="rId9"/>
    <p:sldId id="260" r:id="rId10"/>
    <p:sldId id="261" r:id="rId11"/>
    <p:sldId id="262" r:id="rId12"/>
    <p:sldId id="263" r:id="rId13"/>
    <p:sldId id="264" r:id="rId14"/>
    <p:sldId id="266" r:id="rId15"/>
    <p:sldId id="289" r:id="rId16"/>
    <p:sldId id="267" r:id="rId17"/>
    <p:sldId id="270" r:id="rId18"/>
    <p:sldId id="271" r:id="rId19"/>
    <p:sldId id="272" r:id="rId20"/>
    <p:sldId id="273" r:id="rId21"/>
    <p:sldId id="274" r:id="rId22"/>
    <p:sldId id="268" r:id="rId23"/>
    <p:sldId id="275" r:id="rId24"/>
    <p:sldId id="276" r:id="rId25"/>
    <p:sldId id="277" r:id="rId26"/>
    <p:sldId id="269" r:id="rId27"/>
    <p:sldId id="280" r:id="rId28"/>
    <p:sldId id="281" r:id="rId29"/>
    <p:sldId id="282" r:id="rId30"/>
    <p:sldId id="284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EC474E-B3BC-4EB5-AB03-88364BA58D54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447C438-F395-4AB6-BF75-CCF9EACE81F6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b="1" dirty="0"/>
            <a:t>Afin d'assurer la protection du SST vis-à-vis du risque biologique, la trousse peut se composer de </a:t>
          </a:r>
          <a:r>
            <a:rPr lang="fr-FR" sz="1400" dirty="0"/>
            <a:t>:</a:t>
          </a:r>
        </a:p>
      </dgm:t>
    </dgm:pt>
    <dgm:pt modelId="{44362099-20DC-4F6F-8A3A-F22DE51ED5C5}" type="parTrans" cxnId="{FB2EF8A0-A1A5-4625-B07C-F31931F8792C}">
      <dgm:prSet/>
      <dgm:spPr/>
      <dgm:t>
        <a:bodyPr/>
        <a:lstStyle/>
        <a:p>
          <a:endParaRPr lang="fr-FR"/>
        </a:p>
      </dgm:t>
    </dgm:pt>
    <dgm:pt modelId="{91F3905F-BE92-499F-940C-E6BF58492AAF}" type="sibTrans" cxnId="{FB2EF8A0-A1A5-4625-B07C-F31931F8792C}">
      <dgm:prSet/>
      <dgm:spPr/>
      <dgm:t>
        <a:bodyPr/>
        <a:lstStyle/>
        <a:p>
          <a:endParaRPr lang="fr-FR"/>
        </a:p>
      </dgm:t>
    </dgm:pt>
    <dgm:pt modelId="{0CE88FD2-88A9-452B-8753-ED905B98EF27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dirty="0"/>
            <a:t>gants en vinyle non stériles à usage unique,</a:t>
          </a:r>
        </a:p>
      </dgm:t>
    </dgm:pt>
    <dgm:pt modelId="{CFE53C07-E4CA-4330-85FA-5A9B387D0AA1}" type="parTrans" cxnId="{C87CAB9A-C1FF-423E-B9F1-13ADD92C8A7C}">
      <dgm:prSet/>
      <dgm:spPr/>
      <dgm:t>
        <a:bodyPr/>
        <a:lstStyle/>
        <a:p>
          <a:endParaRPr lang="fr-FR"/>
        </a:p>
      </dgm:t>
    </dgm:pt>
    <dgm:pt modelId="{77F7AEE0-C986-4806-905F-E5006D055315}" type="sibTrans" cxnId="{C87CAB9A-C1FF-423E-B9F1-13ADD92C8A7C}">
      <dgm:prSet/>
      <dgm:spPr/>
      <dgm:t>
        <a:bodyPr/>
        <a:lstStyle/>
        <a:p>
          <a:endParaRPr lang="fr-FR"/>
        </a:p>
      </dgm:t>
    </dgm:pt>
    <dgm:pt modelId="{CB893089-0636-4992-8093-A3102B320952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dirty="0"/>
            <a:t>gel hydro-alcoolique (dosette ou flacon),</a:t>
          </a:r>
        </a:p>
      </dgm:t>
    </dgm:pt>
    <dgm:pt modelId="{4C14CA6F-248D-43FD-957F-9C4313769F66}" type="parTrans" cxnId="{CB0D0919-C127-47FA-A51F-E8322D236E83}">
      <dgm:prSet/>
      <dgm:spPr/>
      <dgm:t>
        <a:bodyPr/>
        <a:lstStyle/>
        <a:p>
          <a:endParaRPr lang="fr-FR"/>
        </a:p>
      </dgm:t>
    </dgm:pt>
    <dgm:pt modelId="{4C787B8C-373B-4963-913C-8D481570E684}" type="sibTrans" cxnId="{CB0D0919-C127-47FA-A51F-E8322D236E83}">
      <dgm:prSet/>
      <dgm:spPr/>
      <dgm:t>
        <a:bodyPr/>
        <a:lstStyle/>
        <a:p>
          <a:endParaRPr lang="fr-FR"/>
        </a:p>
      </dgm:t>
    </dgm:pt>
    <dgm:pt modelId="{8717B356-6632-4FC0-8A4D-DEDF493199ED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dirty="0"/>
            <a:t>masque de protection pour le bouche-à-bouche.</a:t>
          </a:r>
        </a:p>
      </dgm:t>
    </dgm:pt>
    <dgm:pt modelId="{083A3FC5-05BF-49D0-879B-6C7988CC33DB}" type="parTrans" cxnId="{C16FE90E-6665-4AAA-AAB7-CB9CF4ECFB6D}">
      <dgm:prSet/>
      <dgm:spPr/>
      <dgm:t>
        <a:bodyPr/>
        <a:lstStyle/>
        <a:p>
          <a:endParaRPr lang="fr-FR"/>
        </a:p>
      </dgm:t>
    </dgm:pt>
    <dgm:pt modelId="{9289D322-73CB-4F66-9B15-A74E5511D214}" type="sibTrans" cxnId="{C16FE90E-6665-4AAA-AAB7-CB9CF4ECFB6D}">
      <dgm:prSet/>
      <dgm:spPr/>
      <dgm:t>
        <a:bodyPr/>
        <a:lstStyle/>
        <a:p>
          <a:endParaRPr lang="fr-FR"/>
        </a:p>
      </dgm:t>
    </dgm:pt>
    <dgm:pt modelId="{02D7D545-03FC-498F-8BFF-79C2588E4606}">
      <dgm:prSet/>
      <dgm:spPr/>
      <dgm:t>
        <a:bodyPr/>
        <a:lstStyle/>
        <a:p>
          <a:endParaRPr lang="fr-FR"/>
        </a:p>
      </dgm:t>
    </dgm:pt>
    <dgm:pt modelId="{D7558CB0-8774-4AA5-8EDF-C3FD5AA3CDD8}" type="parTrans" cxnId="{69DD373F-BFD0-40DD-B29B-07F8ECA72C3F}">
      <dgm:prSet/>
      <dgm:spPr/>
      <dgm:t>
        <a:bodyPr/>
        <a:lstStyle/>
        <a:p>
          <a:endParaRPr lang="fr-FR"/>
        </a:p>
      </dgm:t>
    </dgm:pt>
    <dgm:pt modelId="{494C38EE-DB23-4179-AE06-2D39874B3961}" type="sibTrans" cxnId="{69DD373F-BFD0-40DD-B29B-07F8ECA72C3F}">
      <dgm:prSet/>
      <dgm:spPr/>
      <dgm:t>
        <a:bodyPr/>
        <a:lstStyle/>
        <a:p>
          <a:endParaRPr lang="fr-FR"/>
        </a:p>
      </dgm:t>
    </dgm:pt>
    <dgm:pt modelId="{5DEE0D58-5617-4260-812E-1C793E504CDA}" type="pres">
      <dgm:prSet presAssocID="{E8EC474E-B3BC-4EB5-AB03-88364BA58D5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4E565C4-F692-4B8D-8E0E-2C0C1F4771CE}" type="pres">
      <dgm:prSet presAssocID="{9447C438-F395-4AB6-BF75-CCF9EACE81F6}" presName="singleCycle" presStyleCnt="0"/>
      <dgm:spPr/>
    </dgm:pt>
    <dgm:pt modelId="{CAEC7EF5-FAB8-4435-A2BC-F8854ED27190}" type="pres">
      <dgm:prSet presAssocID="{9447C438-F395-4AB6-BF75-CCF9EACE81F6}" presName="singleCenter" presStyleLbl="node1" presStyleIdx="0" presStyleCnt="4" custScaleX="232395" custScaleY="152840" custLinFactNeighborX="-1031" custLinFactNeighborY="7219">
        <dgm:presLayoutVars>
          <dgm:chMax val="7"/>
          <dgm:chPref val="7"/>
        </dgm:presLayoutVars>
      </dgm:prSet>
      <dgm:spPr/>
    </dgm:pt>
    <dgm:pt modelId="{AAF1F58C-842B-4D32-ADF3-55BF08BE7B9A}" type="pres">
      <dgm:prSet presAssocID="{CFE53C07-E4CA-4330-85FA-5A9B387D0AA1}" presName="Name56" presStyleLbl="parChTrans1D2" presStyleIdx="0" presStyleCnt="3"/>
      <dgm:spPr/>
    </dgm:pt>
    <dgm:pt modelId="{CC2BB806-B1BD-48EF-9115-C7F0D4B91CA4}" type="pres">
      <dgm:prSet presAssocID="{0CE88FD2-88A9-452B-8753-ED905B98EF27}" presName="text0" presStyleLbl="node1" presStyleIdx="1" presStyleCnt="4" custScaleX="314534" custRadScaleRad="99497" custRadScaleInc="-1484">
        <dgm:presLayoutVars>
          <dgm:bulletEnabled val="1"/>
        </dgm:presLayoutVars>
      </dgm:prSet>
      <dgm:spPr/>
    </dgm:pt>
    <dgm:pt modelId="{1F1B21A8-3C08-4DD9-81C7-98983C43DE16}" type="pres">
      <dgm:prSet presAssocID="{4C14CA6F-248D-43FD-957F-9C4313769F66}" presName="Name56" presStyleLbl="parChTrans1D2" presStyleIdx="1" presStyleCnt="3"/>
      <dgm:spPr/>
    </dgm:pt>
    <dgm:pt modelId="{B369C514-902F-4140-BEA5-0D4D717A511F}" type="pres">
      <dgm:prSet presAssocID="{CB893089-0636-4992-8093-A3102B320952}" presName="text0" presStyleLbl="node1" presStyleIdx="2" presStyleCnt="4" custScaleX="297871" custRadScaleRad="184019" custRadScaleInc="-23167">
        <dgm:presLayoutVars>
          <dgm:bulletEnabled val="1"/>
        </dgm:presLayoutVars>
      </dgm:prSet>
      <dgm:spPr/>
    </dgm:pt>
    <dgm:pt modelId="{D254C5F2-6AF8-4892-B909-456CDFA03383}" type="pres">
      <dgm:prSet presAssocID="{083A3FC5-05BF-49D0-879B-6C7988CC33DB}" presName="Name56" presStyleLbl="parChTrans1D2" presStyleIdx="2" presStyleCnt="3"/>
      <dgm:spPr/>
    </dgm:pt>
    <dgm:pt modelId="{4082B00A-D903-4076-A1F0-E67A99420E2B}" type="pres">
      <dgm:prSet presAssocID="{8717B356-6632-4FC0-8A4D-DEDF493199ED}" presName="text0" presStyleLbl="node1" presStyleIdx="3" presStyleCnt="4" custScaleX="279567" custRadScaleRad="169203" custRadScaleInc="21659">
        <dgm:presLayoutVars>
          <dgm:bulletEnabled val="1"/>
        </dgm:presLayoutVars>
      </dgm:prSet>
      <dgm:spPr/>
    </dgm:pt>
  </dgm:ptLst>
  <dgm:cxnLst>
    <dgm:cxn modelId="{C16FE90E-6665-4AAA-AAB7-CB9CF4ECFB6D}" srcId="{9447C438-F395-4AB6-BF75-CCF9EACE81F6}" destId="{8717B356-6632-4FC0-8A4D-DEDF493199ED}" srcOrd="2" destOrd="0" parTransId="{083A3FC5-05BF-49D0-879B-6C7988CC33DB}" sibTransId="{9289D322-73CB-4F66-9B15-A74E5511D214}"/>
    <dgm:cxn modelId="{CB0D0919-C127-47FA-A51F-E8322D236E83}" srcId="{9447C438-F395-4AB6-BF75-CCF9EACE81F6}" destId="{CB893089-0636-4992-8093-A3102B320952}" srcOrd="1" destOrd="0" parTransId="{4C14CA6F-248D-43FD-957F-9C4313769F66}" sibTransId="{4C787B8C-373B-4963-913C-8D481570E684}"/>
    <dgm:cxn modelId="{69DD373F-BFD0-40DD-B29B-07F8ECA72C3F}" srcId="{E8EC474E-B3BC-4EB5-AB03-88364BA58D54}" destId="{02D7D545-03FC-498F-8BFF-79C2588E4606}" srcOrd="1" destOrd="0" parTransId="{D7558CB0-8774-4AA5-8EDF-C3FD5AA3CDD8}" sibTransId="{494C38EE-DB23-4179-AE06-2D39874B3961}"/>
    <dgm:cxn modelId="{45675068-3F73-4534-853B-B3E05D864BD9}" type="presOf" srcId="{E8EC474E-B3BC-4EB5-AB03-88364BA58D54}" destId="{5DEE0D58-5617-4260-812E-1C793E504CDA}" srcOrd="0" destOrd="0" presId="urn:microsoft.com/office/officeart/2008/layout/RadialCluster"/>
    <dgm:cxn modelId="{1F03CC70-720C-48ED-906C-43F8F7216C24}" type="presOf" srcId="{CB893089-0636-4992-8093-A3102B320952}" destId="{B369C514-902F-4140-BEA5-0D4D717A511F}" srcOrd="0" destOrd="0" presId="urn:microsoft.com/office/officeart/2008/layout/RadialCluster"/>
    <dgm:cxn modelId="{4E7DDE7B-3801-49E2-BFBA-39AC7BF1BC53}" type="presOf" srcId="{CFE53C07-E4CA-4330-85FA-5A9B387D0AA1}" destId="{AAF1F58C-842B-4D32-ADF3-55BF08BE7B9A}" srcOrd="0" destOrd="0" presId="urn:microsoft.com/office/officeart/2008/layout/RadialCluster"/>
    <dgm:cxn modelId="{88F00E8D-4AC9-446B-8DCC-2B24F8A35F40}" type="presOf" srcId="{4C14CA6F-248D-43FD-957F-9C4313769F66}" destId="{1F1B21A8-3C08-4DD9-81C7-98983C43DE16}" srcOrd="0" destOrd="0" presId="urn:microsoft.com/office/officeart/2008/layout/RadialCluster"/>
    <dgm:cxn modelId="{70021993-D350-4D8C-9725-E5BFDAE890CB}" type="presOf" srcId="{9447C438-F395-4AB6-BF75-CCF9EACE81F6}" destId="{CAEC7EF5-FAB8-4435-A2BC-F8854ED27190}" srcOrd="0" destOrd="0" presId="urn:microsoft.com/office/officeart/2008/layout/RadialCluster"/>
    <dgm:cxn modelId="{C87CAB9A-C1FF-423E-B9F1-13ADD92C8A7C}" srcId="{9447C438-F395-4AB6-BF75-CCF9EACE81F6}" destId="{0CE88FD2-88A9-452B-8753-ED905B98EF27}" srcOrd="0" destOrd="0" parTransId="{CFE53C07-E4CA-4330-85FA-5A9B387D0AA1}" sibTransId="{77F7AEE0-C986-4806-905F-E5006D055315}"/>
    <dgm:cxn modelId="{FB2EF8A0-A1A5-4625-B07C-F31931F8792C}" srcId="{E8EC474E-B3BC-4EB5-AB03-88364BA58D54}" destId="{9447C438-F395-4AB6-BF75-CCF9EACE81F6}" srcOrd="0" destOrd="0" parTransId="{44362099-20DC-4F6F-8A3A-F22DE51ED5C5}" sibTransId="{91F3905F-BE92-499F-940C-E6BF58492AAF}"/>
    <dgm:cxn modelId="{8BAF04B2-C554-47D9-A5EA-970216569F7A}" type="presOf" srcId="{083A3FC5-05BF-49D0-879B-6C7988CC33DB}" destId="{D254C5F2-6AF8-4892-B909-456CDFA03383}" srcOrd="0" destOrd="0" presId="urn:microsoft.com/office/officeart/2008/layout/RadialCluster"/>
    <dgm:cxn modelId="{E60618DE-194D-45C6-B83A-5F534ABD28EB}" type="presOf" srcId="{8717B356-6632-4FC0-8A4D-DEDF493199ED}" destId="{4082B00A-D903-4076-A1F0-E67A99420E2B}" srcOrd="0" destOrd="0" presId="urn:microsoft.com/office/officeart/2008/layout/RadialCluster"/>
    <dgm:cxn modelId="{B581CEE1-7B44-484B-8519-272F6EF90E30}" type="presOf" srcId="{0CE88FD2-88A9-452B-8753-ED905B98EF27}" destId="{CC2BB806-B1BD-48EF-9115-C7F0D4B91CA4}" srcOrd="0" destOrd="0" presId="urn:microsoft.com/office/officeart/2008/layout/RadialCluster"/>
    <dgm:cxn modelId="{4FD08CF0-0C0A-4C56-84CD-CD4D98E99F68}" type="presParOf" srcId="{5DEE0D58-5617-4260-812E-1C793E504CDA}" destId="{44E565C4-F692-4B8D-8E0E-2C0C1F4771CE}" srcOrd="0" destOrd="0" presId="urn:microsoft.com/office/officeart/2008/layout/RadialCluster"/>
    <dgm:cxn modelId="{638E9F05-2237-4C2C-BFB3-62E4BCAE87F0}" type="presParOf" srcId="{44E565C4-F692-4B8D-8E0E-2C0C1F4771CE}" destId="{CAEC7EF5-FAB8-4435-A2BC-F8854ED27190}" srcOrd="0" destOrd="0" presId="urn:microsoft.com/office/officeart/2008/layout/RadialCluster"/>
    <dgm:cxn modelId="{E2607D4D-134D-4CAD-B5A5-3191E305EEDA}" type="presParOf" srcId="{44E565C4-F692-4B8D-8E0E-2C0C1F4771CE}" destId="{AAF1F58C-842B-4D32-ADF3-55BF08BE7B9A}" srcOrd="1" destOrd="0" presId="urn:microsoft.com/office/officeart/2008/layout/RadialCluster"/>
    <dgm:cxn modelId="{60695CD1-61DC-45E6-83B8-D80FCB28573A}" type="presParOf" srcId="{44E565C4-F692-4B8D-8E0E-2C0C1F4771CE}" destId="{CC2BB806-B1BD-48EF-9115-C7F0D4B91CA4}" srcOrd="2" destOrd="0" presId="urn:microsoft.com/office/officeart/2008/layout/RadialCluster"/>
    <dgm:cxn modelId="{5A19B2C7-E3D7-4DA1-9370-EC5EAAE717E6}" type="presParOf" srcId="{44E565C4-F692-4B8D-8E0E-2C0C1F4771CE}" destId="{1F1B21A8-3C08-4DD9-81C7-98983C43DE16}" srcOrd="3" destOrd="0" presId="urn:microsoft.com/office/officeart/2008/layout/RadialCluster"/>
    <dgm:cxn modelId="{940F0E6E-4F46-4C74-B70F-46B18D52DB7F}" type="presParOf" srcId="{44E565C4-F692-4B8D-8E0E-2C0C1F4771CE}" destId="{B369C514-902F-4140-BEA5-0D4D717A511F}" srcOrd="4" destOrd="0" presId="urn:microsoft.com/office/officeart/2008/layout/RadialCluster"/>
    <dgm:cxn modelId="{F7083595-6112-4AA8-BFDD-F7A8E2463FA8}" type="presParOf" srcId="{44E565C4-F692-4B8D-8E0E-2C0C1F4771CE}" destId="{D254C5F2-6AF8-4892-B909-456CDFA03383}" srcOrd="5" destOrd="0" presId="urn:microsoft.com/office/officeart/2008/layout/RadialCluster"/>
    <dgm:cxn modelId="{E9CACA16-84B0-48B3-BB27-677B8D792746}" type="presParOf" srcId="{44E565C4-F692-4B8D-8E0E-2C0C1F4771CE}" destId="{4082B00A-D903-4076-A1F0-E67A99420E2B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5388ED-A1A6-414F-9F11-7F68FD495F5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70FBA93F-48C3-4B99-A50C-77B784035077}">
      <dgm:prSet phldrT="[Texte]"/>
      <dgm:spPr>
        <a:solidFill>
          <a:srgbClr val="00B050"/>
        </a:solidFill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faciliter l’évacuation des personnes présentes ou leur mise en sécurité</a:t>
          </a:r>
        </a:p>
      </dgm:t>
    </dgm:pt>
    <dgm:pt modelId="{21C6FF98-2F7F-4002-806A-6886C39A98E3}" type="parTrans" cxnId="{FD422152-2E6A-4BE5-8BD0-9271061B6A20}">
      <dgm:prSet/>
      <dgm:spPr/>
      <dgm:t>
        <a:bodyPr/>
        <a:lstStyle/>
        <a:p>
          <a:endParaRPr lang="fr-FR"/>
        </a:p>
      </dgm:t>
    </dgm:pt>
    <dgm:pt modelId="{D4471336-BEEF-4C71-955A-19B98925F9B0}" type="sibTrans" cxnId="{FD422152-2E6A-4BE5-8BD0-9271061B6A20}">
      <dgm:prSet/>
      <dgm:spPr/>
      <dgm:t>
        <a:bodyPr/>
        <a:lstStyle/>
        <a:p>
          <a:endParaRPr lang="fr-FR"/>
        </a:p>
      </dgm:t>
    </dgm:pt>
    <dgm:pt modelId="{BD36C631-5613-49FE-A64B-94838A47324C}">
      <dgm:prSet phldrT="[Texte]"/>
      <dgm:spPr>
        <a:solidFill>
          <a:srgbClr val="00B050"/>
        </a:solidFill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favoriser l’intervention des services de secours</a:t>
          </a:r>
        </a:p>
      </dgm:t>
    </dgm:pt>
    <dgm:pt modelId="{B01931D1-8FB8-4DDD-BC80-51119E8BEB1B}" type="parTrans" cxnId="{D2C92DE9-5BBA-4C69-BB4E-71C2B119222E}">
      <dgm:prSet/>
      <dgm:spPr/>
      <dgm:t>
        <a:bodyPr/>
        <a:lstStyle/>
        <a:p>
          <a:endParaRPr lang="fr-FR"/>
        </a:p>
      </dgm:t>
    </dgm:pt>
    <dgm:pt modelId="{BA036439-7BBC-4AD2-B0C3-2A9C8C9F7F1E}" type="sibTrans" cxnId="{D2C92DE9-5BBA-4C69-BB4E-71C2B119222E}">
      <dgm:prSet/>
      <dgm:spPr/>
      <dgm:t>
        <a:bodyPr/>
        <a:lstStyle/>
        <a:p>
          <a:endParaRPr lang="fr-FR"/>
        </a:p>
      </dgm:t>
    </dgm:pt>
    <dgm:pt modelId="{0D22173A-8DD7-4710-9C85-A54ED1D291EE}">
      <dgm:prSet phldrT="[Texte]"/>
      <dgm:spPr>
        <a:solidFill>
          <a:srgbClr val="00B050"/>
        </a:solidFill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limiter la propagation de l’incendie</a:t>
          </a:r>
        </a:p>
      </dgm:t>
    </dgm:pt>
    <dgm:pt modelId="{81D0F515-EB77-4081-BC49-6FF5EAF20868}" type="sibTrans" cxnId="{203AC437-B782-4777-9134-1F8CB609DBB6}">
      <dgm:prSet/>
      <dgm:spPr/>
      <dgm:t>
        <a:bodyPr/>
        <a:lstStyle/>
        <a:p>
          <a:endParaRPr lang="fr-FR"/>
        </a:p>
      </dgm:t>
    </dgm:pt>
    <dgm:pt modelId="{11065D83-7274-40E1-AF1F-D6B9C1429346}" type="parTrans" cxnId="{203AC437-B782-4777-9134-1F8CB609DBB6}">
      <dgm:prSet/>
      <dgm:spPr/>
      <dgm:t>
        <a:bodyPr/>
        <a:lstStyle/>
        <a:p>
          <a:endParaRPr lang="fr-FR"/>
        </a:p>
      </dgm:t>
    </dgm:pt>
    <dgm:pt modelId="{E02B512A-7505-40E8-8D76-65E155D05DAE}" type="pres">
      <dgm:prSet presAssocID="{225388ED-A1A6-414F-9F11-7F68FD495F58}" presName="compositeShape" presStyleCnt="0">
        <dgm:presLayoutVars>
          <dgm:chMax val="7"/>
          <dgm:dir/>
          <dgm:resizeHandles val="exact"/>
        </dgm:presLayoutVars>
      </dgm:prSet>
      <dgm:spPr/>
    </dgm:pt>
    <dgm:pt modelId="{2CB61E2C-5350-4872-9B7F-43C1E4AEBD1D}" type="pres">
      <dgm:prSet presAssocID="{70FBA93F-48C3-4B99-A50C-77B784035077}" presName="circ1" presStyleLbl="vennNode1" presStyleIdx="0" presStyleCnt="3"/>
      <dgm:spPr/>
    </dgm:pt>
    <dgm:pt modelId="{387EA37E-CFA0-4D6F-9E1E-C51895E490AF}" type="pres">
      <dgm:prSet presAssocID="{70FBA93F-48C3-4B99-A50C-77B78403507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04E4FE6-F64A-42BB-A553-333686BA4688}" type="pres">
      <dgm:prSet presAssocID="{0D22173A-8DD7-4710-9C85-A54ED1D291EE}" presName="circ2" presStyleLbl="vennNode1" presStyleIdx="1" presStyleCnt="3" custLinFactNeighborX="1553" custLinFactNeighborY="518"/>
      <dgm:spPr/>
    </dgm:pt>
    <dgm:pt modelId="{E913D1E6-5A03-4CB4-8FF2-F34AC0404939}" type="pres">
      <dgm:prSet presAssocID="{0D22173A-8DD7-4710-9C85-A54ED1D291E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492C883-0181-48BC-84B6-01E966A0D841}" type="pres">
      <dgm:prSet presAssocID="{BD36C631-5613-49FE-A64B-94838A47324C}" presName="circ3" presStyleLbl="vennNode1" presStyleIdx="2" presStyleCnt="3"/>
      <dgm:spPr/>
    </dgm:pt>
    <dgm:pt modelId="{198A2296-B897-4F14-8C68-6640736941A5}" type="pres">
      <dgm:prSet presAssocID="{BD36C631-5613-49FE-A64B-94838A47324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BDA232E-022C-4B51-BAE8-A2054D4E87CC}" type="presOf" srcId="{BD36C631-5613-49FE-A64B-94838A47324C}" destId="{5492C883-0181-48BC-84B6-01E966A0D841}" srcOrd="0" destOrd="0" presId="urn:microsoft.com/office/officeart/2005/8/layout/venn1"/>
    <dgm:cxn modelId="{203AC437-B782-4777-9134-1F8CB609DBB6}" srcId="{225388ED-A1A6-414F-9F11-7F68FD495F58}" destId="{0D22173A-8DD7-4710-9C85-A54ED1D291EE}" srcOrd="1" destOrd="0" parTransId="{11065D83-7274-40E1-AF1F-D6B9C1429346}" sibTransId="{81D0F515-EB77-4081-BC49-6FF5EAF20868}"/>
    <dgm:cxn modelId="{07E31739-9B7D-4FA8-B83B-23124FD5A341}" type="presOf" srcId="{70FBA93F-48C3-4B99-A50C-77B784035077}" destId="{387EA37E-CFA0-4D6F-9E1E-C51895E490AF}" srcOrd="1" destOrd="0" presId="urn:microsoft.com/office/officeart/2005/8/layout/venn1"/>
    <dgm:cxn modelId="{BFEC9742-1C90-4CA7-92C2-7A70D9D42CD5}" type="presOf" srcId="{BD36C631-5613-49FE-A64B-94838A47324C}" destId="{198A2296-B897-4F14-8C68-6640736941A5}" srcOrd="1" destOrd="0" presId="urn:microsoft.com/office/officeart/2005/8/layout/venn1"/>
    <dgm:cxn modelId="{83E1A568-3A57-429A-8ADD-A3F68AA624E2}" type="presOf" srcId="{0D22173A-8DD7-4710-9C85-A54ED1D291EE}" destId="{104E4FE6-F64A-42BB-A553-333686BA4688}" srcOrd="0" destOrd="0" presId="urn:microsoft.com/office/officeart/2005/8/layout/venn1"/>
    <dgm:cxn modelId="{FD422152-2E6A-4BE5-8BD0-9271061B6A20}" srcId="{225388ED-A1A6-414F-9F11-7F68FD495F58}" destId="{70FBA93F-48C3-4B99-A50C-77B784035077}" srcOrd="0" destOrd="0" parTransId="{21C6FF98-2F7F-4002-806A-6886C39A98E3}" sibTransId="{D4471336-BEEF-4C71-955A-19B98925F9B0}"/>
    <dgm:cxn modelId="{38ED6758-C1C4-4031-8392-BE0871E4C7BA}" type="presOf" srcId="{225388ED-A1A6-414F-9F11-7F68FD495F58}" destId="{E02B512A-7505-40E8-8D76-65E155D05DAE}" srcOrd="0" destOrd="0" presId="urn:microsoft.com/office/officeart/2005/8/layout/venn1"/>
    <dgm:cxn modelId="{53184659-8963-437D-A335-AB76E159128A}" type="presOf" srcId="{70FBA93F-48C3-4B99-A50C-77B784035077}" destId="{2CB61E2C-5350-4872-9B7F-43C1E4AEBD1D}" srcOrd="0" destOrd="0" presId="urn:microsoft.com/office/officeart/2005/8/layout/venn1"/>
    <dgm:cxn modelId="{98E69CB4-9C8A-4877-9B52-EC334BF3A4EC}" type="presOf" srcId="{0D22173A-8DD7-4710-9C85-A54ED1D291EE}" destId="{E913D1E6-5A03-4CB4-8FF2-F34AC0404939}" srcOrd="1" destOrd="0" presId="urn:microsoft.com/office/officeart/2005/8/layout/venn1"/>
    <dgm:cxn modelId="{D2C92DE9-5BBA-4C69-BB4E-71C2B119222E}" srcId="{225388ED-A1A6-414F-9F11-7F68FD495F58}" destId="{BD36C631-5613-49FE-A64B-94838A47324C}" srcOrd="2" destOrd="0" parTransId="{B01931D1-8FB8-4DDD-BC80-51119E8BEB1B}" sibTransId="{BA036439-7BBC-4AD2-B0C3-2A9C8C9F7F1E}"/>
    <dgm:cxn modelId="{650B1955-FB3A-4D38-A833-0F5EF22D8E67}" type="presParOf" srcId="{E02B512A-7505-40E8-8D76-65E155D05DAE}" destId="{2CB61E2C-5350-4872-9B7F-43C1E4AEBD1D}" srcOrd="0" destOrd="0" presId="urn:microsoft.com/office/officeart/2005/8/layout/venn1"/>
    <dgm:cxn modelId="{70161F24-0891-42E8-B368-C5A111DCF669}" type="presParOf" srcId="{E02B512A-7505-40E8-8D76-65E155D05DAE}" destId="{387EA37E-CFA0-4D6F-9E1E-C51895E490AF}" srcOrd="1" destOrd="0" presId="urn:microsoft.com/office/officeart/2005/8/layout/venn1"/>
    <dgm:cxn modelId="{4DD82383-506E-41CE-8CE1-679AB6518118}" type="presParOf" srcId="{E02B512A-7505-40E8-8D76-65E155D05DAE}" destId="{104E4FE6-F64A-42BB-A553-333686BA4688}" srcOrd="2" destOrd="0" presId="urn:microsoft.com/office/officeart/2005/8/layout/venn1"/>
    <dgm:cxn modelId="{A4835CB2-5D5F-4BF9-9584-9960FF7CD8F6}" type="presParOf" srcId="{E02B512A-7505-40E8-8D76-65E155D05DAE}" destId="{E913D1E6-5A03-4CB4-8FF2-F34AC0404939}" srcOrd="3" destOrd="0" presId="urn:microsoft.com/office/officeart/2005/8/layout/venn1"/>
    <dgm:cxn modelId="{8D6B68FC-E5AB-407F-AD34-6A42AB80934E}" type="presParOf" srcId="{E02B512A-7505-40E8-8D76-65E155D05DAE}" destId="{5492C883-0181-48BC-84B6-01E966A0D841}" srcOrd="4" destOrd="0" presId="urn:microsoft.com/office/officeart/2005/8/layout/venn1"/>
    <dgm:cxn modelId="{4F90BC2C-DF21-4E5D-AA60-37FB806A6815}" type="presParOf" srcId="{E02B512A-7505-40E8-8D76-65E155D05DAE}" destId="{198A2296-B897-4F14-8C68-6640736941A5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B9C9E-D924-4816-9B9F-6FFAA7099EB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D0107A5-6E57-4F09-A72F-0064AA4333D3}">
      <dgm:prSet phldrT="[Texte]"/>
      <dgm:spPr>
        <a:solidFill>
          <a:srgbClr val="92D050"/>
        </a:solidFill>
      </dgm:spPr>
      <dgm:t>
        <a:bodyPr/>
        <a:lstStyle/>
        <a:p>
          <a:r>
            <a:rPr lang="fr-FR" dirty="0"/>
            <a:t>la conception et l’aménagement des lieux et situations de travail</a:t>
          </a:r>
        </a:p>
      </dgm:t>
    </dgm:pt>
    <dgm:pt modelId="{9C1197B2-E303-42B2-AF18-70163028B7C5}" type="parTrans" cxnId="{354CC781-8E45-4195-9C05-DE973F895F1D}">
      <dgm:prSet/>
      <dgm:spPr/>
      <dgm:t>
        <a:bodyPr/>
        <a:lstStyle/>
        <a:p>
          <a:endParaRPr lang="fr-FR"/>
        </a:p>
      </dgm:t>
    </dgm:pt>
    <dgm:pt modelId="{DBB9E36C-1B6E-4DD3-8969-A8785E1BB1DA}" type="sibTrans" cxnId="{354CC781-8E45-4195-9C05-DE973F895F1D}">
      <dgm:prSet/>
      <dgm:spPr/>
      <dgm:t>
        <a:bodyPr/>
        <a:lstStyle/>
        <a:p>
          <a:endParaRPr lang="fr-FR"/>
        </a:p>
      </dgm:t>
    </dgm:pt>
    <dgm:pt modelId="{2D72297F-34F8-408D-91F4-D4ED27B9691F}">
      <dgm:prSet phldrT="[Texte]"/>
      <dgm:spPr>
        <a:solidFill>
          <a:srgbClr val="92D050"/>
        </a:solidFill>
      </dgm:spPr>
      <dgm:t>
        <a:bodyPr/>
        <a:lstStyle/>
        <a:p>
          <a:r>
            <a:rPr lang="fr-FR" dirty="0"/>
            <a:t>la démarche d’évaluation du risque</a:t>
          </a:r>
        </a:p>
      </dgm:t>
    </dgm:pt>
    <dgm:pt modelId="{A8C1C2BE-133D-4E9D-960F-A3FC1B2A7A39}" type="parTrans" cxnId="{93EFD595-9773-4AB0-8AB3-01EA25699C0D}">
      <dgm:prSet/>
      <dgm:spPr/>
      <dgm:t>
        <a:bodyPr/>
        <a:lstStyle/>
        <a:p>
          <a:endParaRPr lang="fr-FR"/>
        </a:p>
      </dgm:t>
    </dgm:pt>
    <dgm:pt modelId="{F166A0AE-419C-40BC-871D-54ACBA9857C7}" type="sibTrans" cxnId="{93EFD595-9773-4AB0-8AB3-01EA25699C0D}">
      <dgm:prSet/>
      <dgm:spPr/>
      <dgm:t>
        <a:bodyPr/>
        <a:lstStyle/>
        <a:p>
          <a:endParaRPr lang="fr-FR"/>
        </a:p>
      </dgm:t>
    </dgm:pt>
    <dgm:pt modelId="{329F7255-1A2E-413B-B80E-5777855E08C4}">
      <dgm:prSet phldrT="[Texte]"/>
      <dgm:spPr>
        <a:solidFill>
          <a:srgbClr val="92D050"/>
        </a:solidFill>
      </dgm:spPr>
      <dgm:t>
        <a:bodyPr/>
        <a:lstStyle/>
        <a:p>
          <a:r>
            <a:rPr lang="fr-FR" dirty="0"/>
            <a:t>les mesures de prévention techniques, organisationnelles et d’information/formation des travailleurs</a:t>
          </a:r>
        </a:p>
      </dgm:t>
    </dgm:pt>
    <dgm:pt modelId="{DB32EDCB-D254-4ED7-9700-BBB2577A50E2}" type="parTrans" cxnId="{01AB86FD-436E-4EBC-98B8-696DC4130281}">
      <dgm:prSet/>
      <dgm:spPr/>
      <dgm:t>
        <a:bodyPr/>
        <a:lstStyle/>
        <a:p>
          <a:endParaRPr lang="fr-FR"/>
        </a:p>
      </dgm:t>
    </dgm:pt>
    <dgm:pt modelId="{908FE3D7-9060-4E7E-AD42-CB5C13CE8219}" type="sibTrans" cxnId="{01AB86FD-436E-4EBC-98B8-696DC4130281}">
      <dgm:prSet/>
      <dgm:spPr/>
      <dgm:t>
        <a:bodyPr/>
        <a:lstStyle/>
        <a:p>
          <a:endParaRPr lang="fr-FR"/>
        </a:p>
      </dgm:t>
    </dgm:pt>
    <dgm:pt modelId="{300589E3-B8F1-447D-AF3B-5CEC8E88F52F}" type="pres">
      <dgm:prSet presAssocID="{235B9C9E-D924-4816-9B9F-6FFAA7099EBC}" presName="Name0" presStyleCnt="0">
        <dgm:presLayoutVars>
          <dgm:chMax val="7"/>
          <dgm:chPref val="7"/>
          <dgm:dir/>
        </dgm:presLayoutVars>
      </dgm:prSet>
      <dgm:spPr/>
    </dgm:pt>
    <dgm:pt modelId="{A365C651-7464-4AAD-A5AA-11C027AF9A5A}" type="pres">
      <dgm:prSet presAssocID="{235B9C9E-D924-4816-9B9F-6FFAA7099EBC}" presName="Name1" presStyleCnt="0"/>
      <dgm:spPr/>
    </dgm:pt>
    <dgm:pt modelId="{53AE8546-6549-4A3B-856E-34B4044C88D4}" type="pres">
      <dgm:prSet presAssocID="{235B9C9E-D924-4816-9B9F-6FFAA7099EBC}" presName="cycle" presStyleCnt="0"/>
      <dgm:spPr/>
    </dgm:pt>
    <dgm:pt modelId="{008029C2-0A6A-4085-9E31-C7DFCE77F5E6}" type="pres">
      <dgm:prSet presAssocID="{235B9C9E-D924-4816-9B9F-6FFAA7099EBC}" presName="srcNode" presStyleLbl="node1" presStyleIdx="0" presStyleCnt="3"/>
      <dgm:spPr/>
    </dgm:pt>
    <dgm:pt modelId="{AC9CC9EF-BB42-4495-8754-3D440AA8C599}" type="pres">
      <dgm:prSet presAssocID="{235B9C9E-D924-4816-9B9F-6FFAA7099EBC}" presName="conn" presStyleLbl="parChTrans1D2" presStyleIdx="0" presStyleCnt="1"/>
      <dgm:spPr/>
    </dgm:pt>
    <dgm:pt modelId="{BAB138DA-7021-48BB-B3F7-355D24C135F8}" type="pres">
      <dgm:prSet presAssocID="{235B9C9E-D924-4816-9B9F-6FFAA7099EBC}" presName="extraNode" presStyleLbl="node1" presStyleIdx="0" presStyleCnt="3"/>
      <dgm:spPr/>
    </dgm:pt>
    <dgm:pt modelId="{5AB7F012-D278-4C3B-90C8-EAA5BB68D09A}" type="pres">
      <dgm:prSet presAssocID="{235B9C9E-D924-4816-9B9F-6FFAA7099EBC}" presName="dstNode" presStyleLbl="node1" presStyleIdx="0" presStyleCnt="3"/>
      <dgm:spPr/>
    </dgm:pt>
    <dgm:pt modelId="{CA7CD8C2-A36B-4674-8B03-065DEBAABBE5}" type="pres">
      <dgm:prSet presAssocID="{0D0107A5-6E57-4F09-A72F-0064AA4333D3}" presName="text_1" presStyleLbl="node1" presStyleIdx="0" presStyleCnt="3">
        <dgm:presLayoutVars>
          <dgm:bulletEnabled val="1"/>
        </dgm:presLayoutVars>
      </dgm:prSet>
      <dgm:spPr/>
    </dgm:pt>
    <dgm:pt modelId="{5318143F-6213-467F-9E43-FB2708188EA8}" type="pres">
      <dgm:prSet presAssocID="{0D0107A5-6E57-4F09-A72F-0064AA4333D3}" presName="accent_1" presStyleCnt="0"/>
      <dgm:spPr/>
    </dgm:pt>
    <dgm:pt modelId="{A399A077-A52D-432D-B227-249AB8034DAA}" type="pres">
      <dgm:prSet presAssocID="{0D0107A5-6E57-4F09-A72F-0064AA4333D3}" presName="accentRepeatNode" presStyleLbl="solidFgAcc1" presStyleIdx="0" presStyleCnt="3"/>
      <dgm:spPr/>
    </dgm:pt>
    <dgm:pt modelId="{2CBF46CB-B802-4184-80F0-A0FABB02F6A0}" type="pres">
      <dgm:prSet presAssocID="{2D72297F-34F8-408D-91F4-D4ED27B9691F}" presName="text_2" presStyleLbl="node1" presStyleIdx="1" presStyleCnt="3">
        <dgm:presLayoutVars>
          <dgm:bulletEnabled val="1"/>
        </dgm:presLayoutVars>
      </dgm:prSet>
      <dgm:spPr/>
    </dgm:pt>
    <dgm:pt modelId="{3B224188-C169-41BE-8D63-9A6D1186FB99}" type="pres">
      <dgm:prSet presAssocID="{2D72297F-34F8-408D-91F4-D4ED27B9691F}" presName="accent_2" presStyleCnt="0"/>
      <dgm:spPr/>
    </dgm:pt>
    <dgm:pt modelId="{E3239AFD-6C58-48E3-9CE4-CACCB14A2BEE}" type="pres">
      <dgm:prSet presAssocID="{2D72297F-34F8-408D-91F4-D4ED27B9691F}" presName="accentRepeatNode" presStyleLbl="solidFgAcc1" presStyleIdx="1" presStyleCnt="3"/>
      <dgm:spPr/>
    </dgm:pt>
    <dgm:pt modelId="{2B172B49-B6DF-4073-9B4E-052ACF71576F}" type="pres">
      <dgm:prSet presAssocID="{329F7255-1A2E-413B-B80E-5777855E08C4}" presName="text_3" presStyleLbl="node1" presStyleIdx="2" presStyleCnt="3">
        <dgm:presLayoutVars>
          <dgm:bulletEnabled val="1"/>
        </dgm:presLayoutVars>
      </dgm:prSet>
      <dgm:spPr/>
    </dgm:pt>
    <dgm:pt modelId="{E8E11CD0-8CC0-4B67-9DB9-4C9EFF974C8B}" type="pres">
      <dgm:prSet presAssocID="{329F7255-1A2E-413B-B80E-5777855E08C4}" presName="accent_3" presStyleCnt="0"/>
      <dgm:spPr/>
    </dgm:pt>
    <dgm:pt modelId="{8184E390-47FB-49DF-86DB-06583DC913E9}" type="pres">
      <dgm:prSet presAssocID="{329F7255-1A2E-413B-B80E-5777855E08C4}" presName="accentRepeatNode" presStyleLbl="solidFgAcc1" presStyleIdx="2" presStyleCnt="3"/>
      <dgm:spPr/>
    </dgm:pt>
  </dgm:ptLst>
  <dgm:cxnLst>
    <dgm:cxn modelId="{B15A3E63-A0AC-414E-93A8-8F1E9C1B6C9A}" type="presOf" srcId="{0D0107A5-6E57-4F09-A72F-0064AA4333D3}" destId="{CA7CD8C2-A36B-4674-8B03-065DEBAABBE5}" srcOrd="0" destOrd="0" presId="urn:microsoft.com/office/officeart/2008/layout/VerticalCurvedList"/>
    <dgm:cxn modelId="{4F28A248-FAF5-4C92-93E6-64F007CE2B50}" type="presOf" srcId="{2D72297F-34F8-408D-91F4-D4ED27B9691F}" destId="{2CBF46CB-B802-4184-80F0-A0FABB02F6A0}" srcOrd="0" destOrd="0" presId="urn:microsoft.com/office/officeart/2008/layout/VerticalCurvedList"/>
    <dgm:cxn modelId="{3982806F-C610-4845-87E2-19E419690FF0}" type="presOf" srcId="{DBB9E36C-1B6E-4DD3-8969-A8785E1BB1DA}" destId="{AC9CC9EF-BB42-4495-8754-3D440AA8C599}" srcOrd="0" destOrd="0" presId="urn:microsoft.com/office/officeart/2008/layout/VerticalCurvedList"/>
    <dgm:cxn modelId="{354CC781-8E45-4195-9C05-DE973F895F1D}" srcId="{235B9C9E-D924-4816-9B9F-6FFAA7099EBC}" destId="{0D0107A5-6E57-4F09-A72F-0064AA4333D3}" srcOrd="0" destOrd="0" parTransId="{9C1197B2-E303-42B2-AF18-70163028B7C5}" sibTransId="{DBB9E36C-1B6E-4DD3-8969-A8785E1BB1DA}"/>
    <dgm:cxn modelId="{93EFD595-9773-4AB0-8AB3-01EA25699C0D}" srcId="{235B9C9E-D924-4816-9B9F-6FFAA7099EBC}" destId="{2D72297F-34F8-408D-91F4-D4ED27B9691F}" srcOrd="1" destOrd="0" parTransId="{A8C1C2BE-133D-4E9D-960F-A3FC1B2A7A39}" sibTransId="{F166A0AE-419C-40BC-871D-54ACBA9857C7}"/>
    <dgm:cxn modelId="{B6E2C1A5-D702-460F-ACEC-509AEE139D4C}" type="presOf" srcId="{329F7255-1A2E-413B-B80E-5777855E08C4}" destId="{2B172B49-B6DF-4073-9B4E-052ACF71576F}" srcOrd="0" destOrd="0" presId="urn:microsoft.com/office/officeart/2008/layout/VerticalCurvedList"/>
    <dgm:cxn modelId="{E7D663B9-8117-43C1-AD39-3AF23319BDBB}" type="presOf" srcId="{235B9C9E-D924-4816-9B9F-6FFAA7099EBC}" destId="{300589E3-B8F1-447D-AF3B-5CEC8E88F52F}" srcOrd="0" destOrd="0" presId="urn:microsoft.com/office/officeart/2008/layout/VerticalCurvedList"/>
    <dgm:cxn modelId="{01AB86FD-436E-4EBC-98B8-696DC4130281}" srcId="{235B9C9E-D924-4816-9B9F-6FFAA7099EBC}" destId="{329F7255-1A2E-413B-B80E-5777855E08C4}" srcOrd="2" destOrd="0" parTransId="{DB32EDCB-D254-4ED7-9700-BBB2577A50E2}" sibTransId="{908FE3D7-9060-4E7E-AD42-CB5C13CE8219}"/>
    <dgm:cxn modelId="{CE98D105-1BC6-4577-80BD-0CA115E1E6F1}" type="presParOf" srcId="{300589E3-B8F1-447D-AF3B-5CEC8E88F52F}" destId="{A365C651-7464-4AAD-A5AA-11C027AF9A5A}" srcOrd="0" destOrd="0" presId="urn:microsoft.com/office/officeart/2008/layout/VerticalCurvedList"/>
    <dgm:cxn modelId="{9F4AA41E-D437-4FED-811C-B8465DE57BF0}" type="presParOf" srcId="{A365C651-7464-4AAD-A5AA-11C027AF9A5A}" destId="{53AE8546-6549-4A3B-856E-34B4044C88D4}" srcOrd="0" destOrd="0" presId="urn:microsoft.com/office/officeart/2008/layout/VerticalCurvedList"/>
    <dgm:cxn modelId="{4459BD1D-492C-41B3-B900-5A19A4E6F9DB}" type="presParOf" srcId="{53AE8546-6549-4A3B-856E-34B4044C88D4}" destId="{008029C2-0A6A-4085-9E31-C7DFCE77F5E6}" srcOrd="0" destOrd="0" presId="urn:microsoft.com/office/officeart/2008/layout/VerticalCurvedList"/>
    <dgm:cxn modelId="{163E732A-7DB3-4440-AA68-46E02EE96DFC}" type="presParOf" srcId="{53AE8546-6549-4A3B-856E-34B4044C88D4}" destId="{AC9CC9EF-BB42-4495-8754-3D440AA8C599}" srcOrd="1" destOrd="0" presId="urn:microsoft.com/office/officeart/2008/layout/VerticalCurvedList"/>
    <dgm:cxn modelId="{2583803F-7A50-4466-A5C3-D0013FD6364F}" type="presParOf" srcId="{53AE8546-6549-4A3B-856E-34B4044C88D4}" destId="{BAB138DA-7021-48BB-B3F7-355D24C135F8}" srcOrd="2" destOrd="0" presId="urn:microsoft.com/office/officeart/2008/layout/VerticalCurvedList"/>
    <dgm:cxn modelId="{F17362F3-AD2C-4427-BED1-C900E7204CC9}" type="presParOf" srcId="{53AE8546-6549-4A3B-856E-34B4044C88D4}" destId="{5AB7F012-D278-4C3B-90C8-EAA5BB68D09A}" srcOrd="3" destOrd="0" presId="urn:microsoft.com/office/officeart/2008/layout/VerticalCurvedList"/>
    <dgm:cxn modelId="{36000F33-5598-4D25-913C-861B0D712673}" type="presParOf" srcId="{A365C651-7464-4AAD-A5AA-11C027AF9A5A}" destId="{CA7CD8C2-A36B-4674-8B03-065DEBAABBE5}" srcOrd="1" destOrd="0" presId="urn:microsoft.com/office/officeart/2008/layout/VerticalCurvedList"/>
    <dgm:cxn modelId="{9B0251F4-C215-429A-A5EA-C0A5982944EF}" type="presParOf" srcId="{A365C651-7464-4AAD-A5AA-11C027AF9A5A}" destId="{5318143F-6213-467F-9E43-FB2708188EA8}" srcOrd="2" destOrd="0" presId="urn:microsoft.com/office/officeart/2008/layout/VerticalCurvedList"/>
    <dgm:cxn modelId="{3D050489-319F-465E-9635-F10725B13506}" type="presParOf" srcId="{5318143F-6213-467F-9E43-FB2708188EA8}" destId="{A399A077-A52D-432D-B227-249AB8034DAA}" srcOrd="0" destOrd="0" presId="urn:microsoft.com/office/officeart/2008/layout/VerticalCurvedList"/>
    <dgm:cxn modelId="{F6721FE4-3DBE-4164-BC98-9B4B559878AC}" type="presParOf" srcId="{A365C651-7464-4AAD-A5AA-11C027AF9A5A}" destId="{2CBF46CB-B802-4184-80F0-A0FABB02F6A0}" srcOrd="3" destOrd="0" presId="urn:microsoft.com/office/officeart/2008/layout/VerticalCurvedList"/>
    <dgm:cxn modelId="{941F8B7F-0072-464F-BC16-12BF30F1D85E}" type="presParOf" srcId="{A365C651-7464-4AAD-A5AA-11C027AF9A5A}" destId="{3B224188-C169-41BE-8D63-9A6D1186FB99}" srcOrd="4" destOrd="0" presId="urn:microsoft.com/office/officeart/2008/layout/VerticalCurvedList"/>
    <dgm:cxn modelId="{3A5A23DD-BA9F-48F1-9F49-4B799F521AE1}" type="presParOf" srcId="{3B224188-C169-41BE-8D63-9A6D1186FB99}" destId="{E3239AFD-6C58-48E3-9CE4-CACCB14A2BEE}" srcOrd="0" destOrd="0" presId="urn:microsoft.com/office/officeart/2008/layout/VerticalCurvedList"/>
    <dgm:cxn modelId="{802C9442-3906-4D2F-887A-F07364FBA472}" type="presParOf" srcId="{A365C651-7464-4AAD-A5AA-11C027AF9A5A}" destId="{2B172B49-B6DF-4073-9B4E-052ACF71576F}" srcOrd="5" destOrd="0" presId="urn:microsoft.com/office/officeart/2008/layout/VerticalCurvedList"/>
    <dgm:cxn modelId="{1D746081-2034-4C5F-A2C5-0725F58336D9}" type="presParOf" srcId="{A365C651-7464-4AAD-A5AA-11C027AF9A5A}" destId="{E8E11CD0-8CC0-4B67-9DB9-4C9EFF974C8B}" srcOrd="6" destOrd="0" presId="urn:microsoft.com/office/officeart/2008/layout/VerticalCurvedList"/>
    <dgm:cxn modelId="{5017DD56-ABBC-4239-BDEC-4CDF0852E81A}" type="presParOf" srcId="{E8E11CD0-8CC0-4B67-9DB9-4C9EFF974C8B}" destId="{8184E390-47FB-49DF-86DB-06583DC913E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045D83-B360-4D5D-8F61-863B7F45AF9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3727007F-8C63-4D0F-955D-0E0B78C09714}">
      <dgm:prSet phldrT="[Texte]"/>
      <dgm:spPr>
        <a:solidFill>
          <a:srgbClr val="92D050"/>
        </a:solidFill>
      </dgm:spPr>
      <dgm:t>
        <a:bodyPr/>
        <a:lstStyle/>
        <a:p>
          <a:pPr algn="ctr"/>
          <a:r>
            <a:rPr lang="fr-FR" dirty="0"/>
            <a:t>L’ensemble du personnel</a:t>
          </a:r>
        </a:p>
      </dgm:t>
    </dgm:pt>
    <dgm:pt modelId="{F3FF9233-083A-4A8F-8A82-E72B0A1912D4}" type="parTrans" cxnId="{B639B83C-597D-49A6-AC15-B8F7642A6A4E}">
      <dgm:prSet/>
      <dgm:spPr/>
      <dgm:t>
        <a:bodyPr/>
        <a:lstStyle/>
        <a:p>
          <a:endParaRPr lang="fr-FR"/>
        </a:p>
      </dgm:t>
    </dgm:pt>
    <dgm:pt modelId="{2E26B5D5-9125-4AAF-A92D-B5CE607CF45F}" type="sibTrans" cxnId="{B639B83C-597D-49A6-AC15-B8F7642A6A4E}">
      <dgm:prSet/>
      <dgm:spPr/>
      <dgm:t>
        <a:bodyPr/>
        <a:lstStyle/>
        <a:p>
          <a:endParaRPr lang="fr-FR"/>
        </a:p>
      </dgm:t>
    </dgm:pt>
    <dgm:pt modelId="{CCD2F590-ADC4-439C-BF28-D75B74AEF934}">
      <dgm:prSet phldrT="[Texte]"/>
      <dgm:spPr>
        <a:solidFill>
          <a:srgbClr val="92D050"/>
        </a:solidFill>
      </dgm:spPr>
      <dgm:t>
        <a:bodyPr/>
        <a:lstStyle/>
        <a:p>
          <a:r>
            <a:rPr lang="fr-FR" dirty="0"/>
            <a:t>Les équipiers de première intervention (EPI)</a:t>
          </a:r>
        </a:p>
      </dgm:t>
    </dgm:pt>
    <dgm:pt modelId="{82B201CD-DD83-478C-A4F1-123C314F8F8A}" type="parTrans" cxnId="{9563FA75-FACE-493B-A447-7E59D8E2108E}">
      <dgm:prSet/>
      <dgm:spPr/>
      <dgm:t>
        <a:bodyPr/>
        <a:lstStyle/>
        <a:p>
          <a:endParaRPr lang="fr-FR"/>
        </a:p>
      </dgm:t>
    </dgm:pt>
    <dgm:pt modelId="{5F38C90E-CD1E-423A-B525-7060EC4D10EC}" type="sibTrans" cxnId="{9563FA75-FACE-493B-A447-7E59D8E2108E}">
      <dgm:prSet/>
      <dgm:spPr/>
      <dgm:t>
        <a:bodyPr/>
        <a:lstStyle/>
        <a:p>
          <a:endParaRPr lang="fr-FR"/>
        </a:p>
      </dgm:t>
    </dgm:pt>
    <dgm:pt modelId="{EBF5A4EE-7BAE-4EBC-A5FA-14B195A14B80}">
      <dgm:prSet phldrT="[Texte]"/>
      <dgm:spPr>
        <a:solidFill>
          <a:srgbClr val="92D050"/>
        </a:solidFill>
      </dgm:spPr>
      <dgm:t>
        <a:bodyPr/>
        <a:lstStyle/>
        <a:p>
          <a:r>
            <a:rPr lang="fr-FR" dirty="0"/>
            <a:t>Les équipiers de seconde intervention (ESI) </a:t>
          </a:r>
        </a:p>
      </dgm:t>
    </dgm:pt>
    <dgm:pt modelId="{E48C5C5E-B43B-42BC-A781-81BF200D7894}" type="parTrans" cxnId="{7AD285B5-646C-4D84-BF00-842FCA56A873}">
      <dgm:prSet/>
      <dgm:spPr/>
      <dgm:t>
        <a:bodyPr/>
        <a:lstStyle/>
        <a:p>
          <a:endParaRPr lang="fr-FR"/>
        </a:p>
      </dgm:t>
    </dgm:pt>
    <dgm:pt modelId="{4557C0B0-B6AC-4CFA-9B9A-DC5A0E73CFEC}" type="sibTrans" cxnId="{7AD285B5-646C-4D84-BF00-842FCA56A873}">
      <dgm:prSet/>
      <dgm:spPr/>
      <dgm:t>
        <a:bodyPr/>
        <a:lstStyle/>
        <a:p>
          <a:endParaRPr lang="fr-FR"/>
        </a:p>
      </dgm:t>
    </dgm:pt>
    <dgm:pt modelId="{5B1902E9-FFB2-48A7-BADF-09C42A649A53}" type="pres">
      <dgm:prSet presAssocID="{78045D83-B360-4D5D-8F61-863B7F45AF9D}" presName="CompostProcess" presStyleCnt="0">
        <dgm:presLayoutVars>
          <dgm:dir/>
          <dgm:resizeHandles val="exact"/>
        </dgm:presLayoutVars>
      </dgm:prSet>
      <dgm:spPr/>
    </dgm:pt>
    <dgm:pt modelId="{72E607B8-3490-4B61-9983-377FF19B5083}" type="pres">
      <dgm:prSet presAssocID="{78045D83-B360-4D5D-8F61-863B7F45AF9D}" presName="arrow" presStyleLbl="bgShp" presStyleIdx="0" presStyleCnt="1" custScaleX="117647" custLinFactNeighborX="-2038" custLinFactNeighborY="-13806"/>
      <dgm:spPr/>
    </dgm:pt>
    <dgm:pt modelId="{95712428-1FCF-44A4-8632-24681F774E4F}" type="pres">
      <dgm:prSet presAssocID="{78045D83-B360-4D5D-8F61-863B7F45AF9D}" presName="linearProcess" presStyleCnt="0"/>
      <dgm:spPr/>
    </dgm:pt>
    <dgm:pt modelId="{6B6937BD-A745-4A39-8777-A556B8778025}" type="pres">
      <dgm:prSet presAssocID="{3727007F-8C63-4D0F-955D-0E0B78C09714}" presName="textNode" presStyleLbl="node1" presStyleIdx="0" presStyleCnt="3">
        <dgm:presLayoutVars>
          <dgm:bulletEnabled val="1"/>
        </dgm:presLayoutVars>
      </dgm:prSet>
      <dgm:spPr/>
    </dgm:pt>
    <dgm:pt modelId="{4E7B144C-FECB-405F-9861-6380FF8EAE76}" type="pres">
      <dgm:prSet presAssocID="{2E26B5D5-9125-4AAF-A92D-B5CE607CF45F}" presName="sibTrans" presStyleCnt="0"/>
      <dgm:spPr/>
    </dgm:pt>
    <dgm:pt modelId="{14707096-B4F9-4458-80AC-6A59BA7BD221}" type="pres">
      <dgm:prSet presAssocID="{CCD2F590-ADC4-439C-BF28-D75B74AEF934}" presName="textNode" presStyleLbl="node1" presStyleIdx="1" presStyleCnt="3">
        <dgm:presLayoutVars>
          <dgm:bulletEnabled val="1"/>
        </dgm:presLayoutVars>
      </dgm:prSet>
      <dgm:spPr/>
    </dgm:pt>
    <dgm:pt modelId="{66A68BDB-FC24-4B4F-9508-C2226ECD6501}" type="pres">
      <dgm:prSet presAssocID="{5F38C90E-CD1E-423A-B525-7060EC4D10EC}" presName="sibTrans" presStyleCnt="0"/>
      <dgm:spPr/>
    </dgm:pt>
    <dgm:pt modelId="{195E84AF-86C5-487D-B686-6A7E3CB97D92}" type="pres">
      <dgm:prSet presAssocID="{EBF5A4EE-7BAE-4EBC-A5FA-14B195A14B80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9AF2550A-ED34-405D-855E-85F9AA2A3D4A}" type="presOf" srcId="{78045D83-B360-4D5D-8F61-863B7F45AF9D}" destId="{5B1902E9-FFB2-48A7-BADF-09C42A649A53}" srcOrd="0" destOrd="0" presId="urn:microsoft.com/office/officeart/2005/8/layout/hProcess9"/>
    <dgm:cxn modelId="{B639B83C-597D-49A6-AC15-B8F7642A6A4E}" srcId="{78045D83-B360-4D5D-8F61-863B7F45AF9D}" destId="{3727007F-8C63-4D0F-955D-0E0B78C09714}" srcOrd="0" destOrd="0" parTransId="{F3FF9233-083A-4A8F-8A82-E72B0A1912D4}" sibTransId="{2E26B5D5-9125-4AAF-A92D-B5CE607CF45F}"/>
    <dgm:cxn modelId="{9563FA75-FACE-493B-A447-7E59D8E2108E}" srcId="{78045D83-B360-4D5D-8F61-863B7F45AF9D}" destId="{CCD2F590-ADC4-439C-BF28-D75B74AEF934}" srcOrd="1" destOrd="0" parTransId="{82B201CD-DD83-478C-A4F1-123C314F8F8A}" sibTransId="{5F38C90E-CD1E-423A-B525-7060EC4D10EC}"/>
    <dgm:cxn modelId="{A7029BA4-E3FB-4208-B7FB-02F594728754}" type="presOf" srcId="{CCD2F590-ADC4-439C-BF28-D75B74AEF934}" destId="{14707096-B4F9-4458-80AC-6A59BA7BD221}" srcOrd="0" destOrd="0" presId="urn:microsoft.com/office/officeart/2005/8/layout/hProcess9"/>
    <dgm:cxn modelId="{28B295B2-7B25-43C7-B1FA-43922D7E29AA}" type="presOf" srcId="{EBF5A4EE-7BAE-4EBC-A5FA-14B195A14B80}" destId="{195E84AF-86C5-487D-B686-6A7E3CB97D92}" srcOrd="0" destOrd="0" presId="urn:microsoft.com/office/officeart/2005/8/layout/hProcess9"/>
    <dgm:cxn modelId="{7AD285B5-646C-4D84-BF00-842FCA56A873}" srcId="{78045D83-B360-4D5D-8F61-863B7F45AF9D}" destId="{EBF5A4EE-7BAE-4EBC-A5FA-14B195A14B80}" srcOrd="2" destOrd="0" parTransId="{E48C5C5E-B43B-42BC-A781-81BF200D7894}" sibTransId="{4557C0B0-B6AC-4CFA-9B9A-DC5A0E73CFEC}"/>
    <dgm:cxn modelId="{8A59FCE9-7FEA-490D-B504-DB386AE0F964}" type="presOf" srcId="{3727007F-8C63-4D0F-955D-0E0B78C09714}" destId="{6B6937BD-A745-4A39-8777-A556B8778025}" srcOrd="0" destOrd="0" presId="urn:microsoft.com/office/officeart/2005/8/layout/hProcess9"/>
    <dgm:cxn modelId="{4B51E133-97D4-468F-9257-DDF47DB4CAC8}" type="presParOf" srcId="{5B1902E9-FFB2-48A7-BADF-09C42A649A53}" destId="{72E607B8-3490-4B61-9983-377FF19B5083}" srcOrd="0" destOrd="0" presId="urn:microsoft.com/office/officeart/2005/8/layout/hProcess9"/>
    <dgm:cxn modelId="{6B2020D9-9331-4262-B301-1B390854586D}" type="presParOf" srcId="{5B1902E9-FFB2-48A7-BADF-09C42A649A53}" destId="{95712428-1FCF-44A4-8632-24681F774E4F}" srcOrd="1" destOrd="0" presId="urn:microsoft.com/office/officeart/2005/8/layout/hProcess9"/>
    <dgm:cxn modelId="{4AAF29CC-32ED-47B3-A794-5E43D68A294E}" type="presParOf" srcId="{95712428-1FCF-44A4-8632-24681F774E4F}" destId="{6B6937BD-A745-4A39-8777-A556B8778025}" srcOrd="0" destOrd="0" presId="urn:microsoft.com/office/officeart/2005/8/layout/hProcess9"/>
    <dgm:cxn modelId="{31999E12-4947-4FBF-A533-2C055DCCA7A4}" type="presParOf" srcId="{95712428-1FCF-44A4-8632-24681F774E4F}" destId="{4E7B144C-FECB-405F-9861-6380FF8EAE76}" srcOrd="1" destOrd="0" presId="urn:microsoft.com/office/officeart/2005/8/layout/hProcess9"/>
    <dgm:cxn modelId="{58F7990C-FDE5-413E-A4B9-D4B8A578215B}" type="presParOf" srcId="{95712428-1FCF-44A4-8632-24681F774E4F}" destId="{14707096-B4F9-4458-80AC-6A59BA7BD221}" srcOrd="2" destOrd="0" presId="urn:microsoft.com/office/officeart/2005/8/layout/hProcess9"/>
    <dgm:cxn modelId="{55BFD868-C530-46B5-839A-1ABAA35BDE38}" type="presParOf" srcId="{95712428-1FCF-44A4-8632-24681F774E4F}" destId="{66A68BDB-FC24-4B4F-9508-C2226ECD6501}" srcOrd="3" destOrd="0" presId="urn:microsoft.com/office/officeart/2005/8/layout/hProcess9"/>
    <dgm:cxn modelId="{4EA009CE-E8DA-415A-B913-D77354A1C78B}" type="presParOf" srcId="{95712428-1FCF-44A4-8632-24681F774E4F}" destId="{195E84AF-86C5-487D-B686-6A7E3CB97D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C7EF5-FAB8-4435-A2BC-F8854ED27190}">
      <dsp:nvSpPr>
        <dsp:cNvPr id="0" name=""/>
        <dsp:cNvSpPr/>
      </dsp:nvSpPr>
      <dsp:spPr>
        <a:xfrm>
          <a:off x="3766608" y="2452079"/>
          <a:ext cx="3777813" cy="2484567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Afin d'assurer la protection du SST vis-à-vis du risque biologique, la trousse peut se composer de </a:t>
          </a:r>
          <a:r>
            <a:rPr lang="fr-FR" sz="1400" kern="1200" dirty="0"/>
            <a:t>:</a:t>
          </a:r>
        </a:p>
      </dsp:txBody>
      <dsp:txXfrm>
        <a:off x="3887895" y="2573366"/>
        <a:ext cx="3535239" cy="2241993"/>
      </dsp:txXfrm>
    </dsp:sp>
    <dsp:sp modelId="{AAF1F58C-842B-4D32-ADF3-55BF08BE7B9A}">
      <dsp:nvSpPr>
        <dsp:cNvPr id="0" name=""/>
        <dsp:cNvSpPr/>
      </dsp:nvSpPr>
      <dsp:spPr>
        <a:xfrm rot="16215566">
          <a:off x="5134252" y="1922801"/>
          <a:ext cx="10585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856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2BB806-B1BD-48EF-9115-C7F0D4B91CA4}">
      <dsp:nvSpPr>
        <dsp:cNvPr id="0" name=""/>
        <dsp:cNvSpPr/>
      </dsp:nvSpPr>
      <dsp:spPr>
        <a:xfrm>
          <a:off x="3955522" y="304370"/>
          <a:ext cx="3425753" cy="1089152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gants en vinyle non stériles à usage unique,</a:t>
          </a:r>
        </a:p>
      </dsp:txBody>
      <dsp:txXfrm>
        <a:off x="4008690" y="357538"/>
        <a:ext cx="3319417" cy="982816"/>
      </dsp:txXfrm>
    </dsp:sp>
    <dsp:sp modelId="{1F1B21A8-3C08-4DD9-81C7-98983C43DE16}">
      <dsp:nvSpPr>
        <dsp:cNvPr id="0" name=""/>
        <dsp:cNvSpPr/>
      </dsp:nvSpPr>
      <dsp:spPr>
        <a:xfrm rot="730519">
          <a:off x="7536080" y="4180122"/>
          <a:ext cx="74170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170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9C514-902F-4140-BEA5-0D4D717A511F}">
      <dsp:nvSpPr>
        <dsp:cNvPr id="0" name=""/>
        <dsp:cNvSpPr/>
      </dsp:nvSpPr>
      <dsp:spPr>
        <a:xfrm>
          <a:off x="8269444" y="4063747"/>
          <a:ext cx="3244268" cy="1089152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gel hydro-alcoolique (dosette ou flacon),</a:t>
          </a:r>
        </a:p>
      </dsp:txBody>
      <dsp:txXfrm>
        <a:off x="8322612" y="4116915"/>
        <a:ext cx="3137932" cy="982816"/>
      </dsp:txXfrm>
    </dsp:sp>
    <dsp:sp modelId="{D254C5F2-6AF8-4892-B909-456CDFA03383}">
      <dsp:nvSpPr>
        <dsp:cNvPr id="0" name=""/>
        <dsp:cNvSpPr/>
      </dsp:nvSpPr>
      <dsp:spPr>
        <a:xfrm rot="10057576">
          <a:off x="3181226" y="4172215"/>
          <a:ext cx="5922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226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2B00A-D903-4076-A1F0-E67A99420E2B}">
      <dsp:nvSpPr>
        <dsp:cNvPr id="0" name=""/>
        <dsp:cNvSpPr/>
      </dsp:nvSpPr>
      <dsp:spPr>
        <a:xfrm>
          <a:off x="143195" y="4025098"/>
          <a:ext cx="3044909" cy="1089152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masque de protection pour le bouche-à-bouche.</a:t>
          </a:r>
        </a:p>
      </dsp:txBody>
      <dsp:txXfrm>
        <a:off x="196363" y="4078266"/>
        <a:ext cx="2938573" cy="9828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61E2C-5350-4872-9B7F-43C1E4AEBD1D}">
      <dsp:nvSpPr>
        <dsp:cNvPr id="0" name=""/>
        <dsp:cNvSpPr/>
      </dsp:nvSpPr>
      <dsp:spPr>
        <a:xfrm>
          <a:off x="2335969" y="66052"/>
          <a:ext cx="3170508" cy="3170508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solidFill>
                <a:schemeClr val="bg1"/>
              </a:solidFill>
            </a:rPr>
            <a:t>faciliter l’évacuation des personnes présentes ou leur mise en sécurité</a:t>
          </a:r>
        </a:p>
      </dsp:txBody>
      <dsp:txXfrm>
        <a:off x="2758703" y="620891"/>
        <a:ext cx="2325039" cy="1426728"/>
      </dsp:txXfrm>
    </dsp:sp>
    <dsp:sp modelId="{104E4FE6-F64A-42BB-A553-333686BA4688}">
      <dsp:nvSpPr>
        <dsp:cNvPr id="0" name=""/>
        <dsp:cNvSpPr/>
      </dsp:nvSpPr>
      <dsp:spPr>
        <a:xfrm>
          <a:off x="3529232" y="2064042"/>
          <a:ext cx="3170508" cy="3170508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solidFill>
                <a:schemeClr val="bg1"/>
              </a:solidFill>
            </a:rPr>
            <a:t>limiter la propagation de l’incendie</a:t>
          </a:r>
        </a:p>
      </dsp:txBody>
      <dsp:txXfrm>
        <a:off x="4498879" y="2883090"/>
        <a:ext cx="1902304" cy="1743779"/>
      </dsp:txXfrm>
    </dsp:sp>
    <dsp:sp modelId="{5492C883-0181-48BC-84B6-01E966A0D841}">
      <dsp:nvSpPr>
        <dsp:cNvPr id="0" name=""/>
        <dsp:cNvSpPr/>
      </dsp:nvSpPr>
      <dsp:spPr>
        <a:xfrm>
          <a:off x="1191944" y="2047619"/>
          <a:ext cx="3170508" cy="3170508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dirty="0">
              <a:solidFill>
                <a:schemeClr val="bg1"/>
              </a:solidFill>
            </a:rPr>
            <a:t>favoriser l’intervention des services de secours</a:t>
          </a:r>
        </a:p>
      </dsp:txBody>
      <dsp:txXfrm>
        <a:off x="1490500" y="2866667"/>
        <a:ext cx="1902304" cy="17437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CC9EF-BB42-4495-8754-3D440AA8C599}">
      <dsp:nvSpPr>
        <dsp:cNvPr id="0" name=""/>
        <dsp:cNvSpPr/>
      </dsp:nvSpPr>
      <dsp:spPr>
        <a:xfrm>
          <a:off x="-6125176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7CD8C2-A36B-4674-8B03-065DEBAABBE5}">
      <dsp:nvSpPr>
        <dsp:cNvPr id="0" name=""/>
        <dsp:cNvSpPr/>
      </dsp:nvSpPr>
      <dsp:spPr>
        <a:xfrm>
          <a:off x="752110" y="541866"/>
          <a:ext cx="7301111" cy="1083733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la conception et l’aménagement des lieux et situations de travail</a:t>
          </a:r>
        </a:p>
      </dsp:txBody>
      <dsp:txXfrm>
        <a:off x="752110" y="541866"/>
        <a:ext cx="7301111" cy="1083733"/>
      </dsp:txXfrm>
    </dsp:sp>
    <dsp:sp modelId="{A399A077-A52D-432D-B227-249AB8034DAA}">
      <dsp:nvSpPr>
        <dsp:cNvPr id="0" name=""/>
        <dsp:cNvSpPr/>
      </dsp:nvSpPr>
      <dsp:spPr>
        <a:xfrm>
          <a:off x="74777" y="4064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F46CB-B802-4184-80F0-A0FABB02F6A0}">
      <dsp:nvSpPr>
        <dsp:cNvPr id="0" name=""/>
        <dsp:cNvSpPr/>
      </dsp:nvSpPr>
      <dsp:spPr>
        <a:xfrm>
          <a:off x="1146048" y="2167466"/>
          <a:ext cx="6907174" cy="1083733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la démarche d’évaluation du risque</a:t>
          </a:r>
        </a:p>
      </dsp:txBody>
      <dsp:txXfrm>
        <a:off x="1146048" y="2167466"/>
        <a:ext cx="6907174" cy="1083733"/>
      </dsp:txXfrm>
    </dsp:sp>
    <dsp:sp modelId="{E3239AFD-6C58-48E3-9CE4-CACCB14A2BEE}">
      <dsp:nvSpPr>
        <dsp:cNvPr id="0" name=""/>
        <dsp:cNvSpPr/>
      </dsp:nvSpPr>
      <dsp:spPr>
        <a:xfrm>
          <a:off x="468714" y="20320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172B49-B6DF-4073-9B4E-052ACF71576F}">
      <dsp:nvSpPr>
        <dsp:cNvPr id="0" name=""/>
        <dsp:cNvSpPr/>
      </dsp:nvSpPr>
      <dsp:spPr>
        <a:xfrm>
          <a:off x="752110" y="3793066"/>
          <a:ext cx="7301111" cy="1083733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les mesures de prévention techniques, organisationnelles et d’information/formation des travailleurs</a:t>
          </a:r>
        </a:p>
      </dsp:txBody>
      <dsp:txXfrm>
        <a:off x="752110" y="3793066"/>
        <a:ext cx="7301111" cy="1083733"/>
      </dsp:txXfrm>
    </dsp:sp>
    <dsp:sp modelId="{8184E390-47FB-49DF-86DB-06583DC913E9}">
      <dsp:nvSpPr>
        <dsp:cNvPr id="0" name=""/>
        <dsp:cNvSpPr/>
      </dsp:nvSpPr>
      <dsp:spPr>
        <a:xfrm>
          <a:off x="74777" y="3657600"/>
          <a:ext cx="1354666" cy="1354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E607B8-3490-4B61-9983-377FF19B5083}">
      <dsp:nvSpPr>
        <dsp:cNvPr id="0" name=""/>
        <dsp:cNvSpPr/>
      </dsp:nvSpPr>
      <dsp:spPr>
        <a:xfrm>
          <a:off x="0" y="0"/>
          <a:ext cx="8127995" cy="39173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6937BD-A745-4A39-8777-A556B8778025}">
      <dsp:nvSpPr>
        <dsp:cNvPr id="0" name=""/>
        <dsp:cNvSpPr/>
      </dsp:nvSpPr>
      <dsp:spPr>
        <a:xfrm>
          <a:off x="8731" y="1175208"/>
          <a:ext cx="2616200" cy="156694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L’ensemble du personnel</a:t>
          </a:r>
        </a:p>
      </dsp:txBody>
      <dsp:txXfrm>
        <a:off x="85223" y="1251700"/>
        <a:ext cx="2463216" cy="1413961"/>
      </dsp:txXfrm>
    </dsp:sp>
    <dsp:sp modelId="{14707096-B4F9-4458-80AC-6A59BA7BD221}">
      <dsp:nvSpPr>
        <dsp:cNvPr id="0" name=""/>
        <dsp:cNvSpPr/>
      </dsp:nvSpPr>
      <dsp:spPr>
        <a:xfrm>
          <a:off x="2755899" y="1175208"/>
          <a:ext cx="2616200" cy="156694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Les équipiers de première intervention (EPI)</a:t>
          </a:r>
        </a:p>
      </dsp:txBody>
      <dsp:txXfrm>
        <a:off x="2832391" y="1251700"/>
        <a:ext cx="2463216" cy="1413961"/>
      </dsp:txXfrm>
    </dsp:sp>
    <dsp:sp modelId="{195E84AF-86C5-487D-B686-6A7E3CB97D92}">
      <dsp:nvSpPr>
        <dsp:cNvPr id="0" name=""/>
        <dsp:cNvSpPr/>
      </dsp:nvSpPr>
      <dsp:spPr>
        <a:xfrm>
          <a:off x="5503068" y="1175208"/>
          <a:ext cx="2616200" cy="1566945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Les équipiers de seconde intervention (ESI) </a:t>
          </a:r>
        </a:p>
      </dsp:txBody>
      <dsp:txXfrm>
        <a:off x="5579560" y="1251700"/>
        <a:ext cx="2463216" cy="1413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4426C-5406-4FDA-BC88-3834B7C137F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4DC01-496B-4B79-B61C-D0D369AAAB7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722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6897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>
                <a:solidFill>
                  <a:prstClr val="black"/>
                </a:solidFill>
              </a:rPr>
              <a:pPr/>
              <a:t>11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409B7-F88D-6AC8-3053-83CCA9FCF2B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83FE2BD-7093-4987-864C-2E91EF0F9649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42D86-01D7-B56C-20CF-6AF1CFC769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1825390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>
                <a:solidFill>
                  <a:prstClr val="black"/>
                </a:solidFill>
              </a:rPr>
              <a:pPr/>
              <a:t>12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409B7-F88D-6AC8-3053-83CCA9FCF2B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83FE2BD-7093-4987-864C-2E91EF0F9649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42D86-01D7-B56C-20CF-6AF1CFC7692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4142502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3110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>
                <a:solidFill>
                  <a:prstClr val="black"/>
                </a:solidFill>
              </a:rPr>
              <a:pPr/>
              <a:t>14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611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>
                <a:solidFill>
                  <a:prstClr val="black"/>
                </a:solidFill>
              </a:rPr>
              <a:pPr/>
              <a:t>15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16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a9fa940987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a9fa940987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sz="18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construction du centre d’enfouissement technique de Tamlest a pour but d’assurer une décharge contrôlée des déchets de la grande ville d’Agadir ainsi que les communes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Inezgane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Ait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Melloul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Dcheira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El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Jihadya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Drarga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Taghazout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Aourir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Temsia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KLiâa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Ouled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Taima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 prenant en compte les éléments suivants :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sz="18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site est construit afin d’accueillir un volume de plus de 200.000T de déchets par an. C’est, en fait, une population de près de 800.000 habitants qui est concernée par l’opération.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69442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a9fa940987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a9fa940987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sz="18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construction du centre d’enfouissement technique de Tamlest a pour but d’assurer une décharge contrôlée des déchets de la grande ville d’Agadir ainsi que les communes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Inezgane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Ait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Melloul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Dcheira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El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Jihadya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Drarga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Taghazout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Aourir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Temsia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KLiâa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Ouled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Taima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 prenant en compte les éléments suivants :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sz="18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site est construit afin d’accueillir un volume de plus de 200.000T de déchets par an. C’est, en fait, une population de près de 800.000 habitants qui est concernée par l’opération.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9636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a9fa940987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a9fa940987_2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sz="18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 construction du centre d’enfouissement technique de Tamlest a pour but d’assurer une décharge contrôlée des déchets de la grande ville d’Agadir ainsi que les communes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: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Inezgane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Ait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Melloul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Dcheira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El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Jihadya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Drarga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Taghazout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Aourir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Temsia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KLiâa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Ouled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18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Taima</a:t>
            </a:r>
            <a:r>
              <a:rPr lang="fr-FR" sz="18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en prenant en compte les éléments suivants :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fr-FR" sz="1800" dirty="0">
                <a:effectLst/>
                <a:highlight>
                  <a:srgbClr val="FFFF00"/>
                </a:highlight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 site est construit afin d’accueillir un volume de plus de 200.000T de déchets par an. C’est, en fait, une population de près de 800.000 habitants qui est concernée par l’opération.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38073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0446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>
                <a:solidFill>
                  <a:prstClr val="black"/>
                </a:solidFill>
              </a:rPr>
              <a:pPr/>
              <a:t>20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8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1240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73798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>
                <a:solidFill>
                  <a:prstClr val="black"/>
                </a:solidFill>
              </a:rPr>
              <a:pPr/>
              <a:t>4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41F9DD-4E6B-26EE-B32C-9FF1DF1414D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7F2221D-F4B9-4040-B3FF-5EB0A897E2B1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4CE4E-94CA-8FA3-77D0-CC193548FF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2831233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6C8C10-A660-AD3E-293D-BD3DA1C4021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DE1FF3F-291D-4113-AB2B-548EC57FD935}" type="datetime1">
              <a:rPr lang="fr-FR" smtClean="0"/>
              <a:t>21/12/2022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7DE5A3-F0E2-C2A2-5872-93177183F8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2639338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 smtClean="0">
                <a:solidFill>
                  <a:prstClr val="black"/>
                </a:solidFill>
              </a:rPr>
              <a:pPr/>
              <a:t>6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4473C9-4F57-F914-5DDF-1C209A05EDA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2BF8901-8B9E-4E05-8FF2-38C1D9AC191D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FC3E9-2150-6377-21D7-2AC0786959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1845231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>
                <a:solidFill>
                  <a:prstClr val="black"/>
                </a:solidFill>
              </a:rPr>
              <a:pPr/>
              <a:t>7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7F2DE-8F14-2ED5-8451-A67A8F4ED62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BDA9DC51-4743-43D4-9275-4B7AB93ECBCE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0AB3EC-56A6-4C25-FABA-A2A0C11C4B1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1622471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>
                <a:solidFill>
                  <a:prstClr val="black"/>
                </a:solidFill>
              </a:rPr>
              <a:pPr/>
              <a:t>8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85333-27A5-BBDD-ED22-7F678447936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EFE7525-27D5-4E09-BCCB-F1135A75CA49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9F369-2C95-09DA-E06E-206A280112F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2027579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>
                <a:solidFill>
                  <a:prstClr val="black"/>
                </a:solidFill>
              </a:rPr>
              <a:pPr/>
              <a:t>9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E37838-43F8-0E5B-0BC1-C6EE3812ABB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531A3A25-CC61-4AA6-AB8D-1EB5C404EF9A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AAA86E-FF1B-9D08-C4D5-35E327A2AE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1193524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www.presentation-powerpoint.com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6A0F9C-C92F-41E8-880E-79E6BB546BF4}" type="slidenum">
              <a:rPr lang="fr-FR">
                <a:solidFill>
                  <a:prstClr val="black"/>
                </a:solidFill>
              </a:rPr>
              <a:pPr/>
              <a:t>10</a:t>
            </a:fld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50991A-C2B6-8FE6-8C3C-17C2AEE565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83A7A9E4-90EE-4629-B3AB-4036837BED12}" type="datetime1">
              <a:rPr lang="fr-FR" smtClean="0"/>
              <a:t>21/12/2022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9C773-A4D9-3FB7-C0A9-69EC530077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EHTP</a:t>
            </a:r>
          </a:p>
        </p:txBody>
      </p:sp>
    </p:spTree>
    <p:extLst>
      <p:ext uri="{BB962C8B-B14F-4D97-AF65-F5344CB8AC3E}">
        <p14:creationId xmlns:p14="http://schemas.microsoft.com/office/powerpoint/2010/main" val="1632817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936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876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1617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6337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454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655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0576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57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7336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886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878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8859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6348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C9F1471-95CC-4B99-AC34-2F90FC6AD2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9478" y="1310739"/>
            <a:ext cx="4236522" cy="4236522"/>
          </a:xfrm>
          <a:custGeom>
            <a:avLst/>
            <a:gdLst>
              <a:gd name="connsiteX0" fmla="*/ 2118262 w 4236522"/>
              <a:gd name="connsiteY0" fmla="*/ 0 h 4236522"/>
              <a:gd name="connsiteX1" fmla="*/ 4225588 w 4236522"/>
              <a:gd name="connsiteY1" fmla="*/ 1901682 h 4236522"/>
              <a:gd name="connsiteX2" fmla="*/ 4236522 w 4236522"/>
              <a:gd name="connsiteY2" fmla="*/ 2118222 h 4236522"/>
              <a:gd name="connsiteX3" fmla="*/ 4236522 w 4236522"/>
              <a:gd name="connsiteY3" fmla="*/ 2118302 h 4236522"/>
              <a:gd name="connsiteX4" fmla="*/ 4225588 w 4236522"/>
              <a:gd name="connsiteY4" fmla="*/ 2334842 h 4236522"/>
              <a:gd name="connsiteX5" fmla="*/ 2334842 w 4236522"/>
              <a:gd name="connsiteY5" fmla="*/ 4225588 h 4236522"/>
              <a:gd name="connsiteX6" fmla="*/ 2118302 w 4236522"/>
              <a:gd name="connsiteY6" fmla="*/ 4236522 h 4236522"/>
              <a:gd name="connsiteX7" fmla="*/ 2118222 w 4236522"/>
              <a:gd name="connsiteY7" fmla="*/ 4236522 h 4236522"/>
              <a:gd name="connsiteX8" fmla="*/ 1901682 w 4236522"/>
              <a:gd name="connsiteY8" fmla="*/ 4225588 h 4236522"/>
              <a:gd name="connsiteX9" fmla="*/ 0 w 4236522"/>
              <a:gd name="connsiteY9" fmla="*/ 2118262 h 4236522"/>
              <a:gd name="connsiteX10" fmla="*/ 2118262 w 4236522"/>
              <a:gd name="connsiteY10" fmla="*/ 0 h 423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36522" h="4236522">
                <a:moveTo>
                  <a:pt x="2118262" y="0"/>
                </a:moveTo>
                <a:cubicBezTo>
                  <a:pt x="3215028" y="0"/>
                  <a:pt x="4117112" y="833536"/>
                  <a:pt x="4225588" y="1901682"/>
                </a:cubicBezTo>
                <a:lnTo>
                  <a:pt x="4236522" y="2118222"/>
                </a:lnTo>
                <a:lnTo>
                  <a:pt x="4236522" y="2118302"/>
                </a:lnTo>
                <a:lnTo>
                  <a:pt x="4225588" y="2334842"/>
                </a:lnTo>
                <a:cubicBezTo>
                  <a:pt x="4124343" y="3331779"/>
                  <a:pt x="3331779" y="4124344"/>
                  <a:pt x="2334842" y="4225588"/>
                </a:cubicBezTo>
                <a:lnTo>
                  <a:pt x="2118302" y="4236522"/>
                </a:lnTo>
                <a:lnTo>
                  <a:pt x="2118222" y="4236522"/>
                </a:lnTo>
                <a:lnTo>
                  <a:pt x="1901682" y="4225588"/>
                </a:lnTo>
                <a:cubicBezTo>
                  <a:pt x="833536" y="4117112"/>
                  <a:pt x="0" y="3215029"/>
                  <a:pt x="0" y="2118262"/>
                </a:cubicBezTo>
                <a:cubicBezTo>
                  <a:pt x="0" y="948378"/>
                  <a:pt x="948378" y="0"/>
                  <a:pt x="21182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6929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376BD-0D3F-4BCA-81DB-8C18DDB2FB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C0526-24A2-409B-8AFD-E0AE89F06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1FC37-4B27-4BA9-AD20-DA8C4BC5A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939D0-A10C-46D1-8683-9DBF1F6F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647D9-D1E2-433D-8479-DD8CD3F3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190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12E02-3C45-4A0C-BE23-D715A52C4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153FA-5FE0-4F2A-8F04-050A8D3D7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1FE58-D18A-4381-8AAF-AF9A0B5C2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033D2-B363-4F7A-B56C-5AC7F264C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85AF3-0172-4DA1-815B-25ADC489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703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EC0E404-6A6B-48DA-B010-4AD5000BFB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53832" y="0"/>
            <a:ext cx="8038169" cy="6858000"/>
          </a:xfrm>
          <a:custGeom>
            <a:avLst/>
            <a:gdLst>
              <a:gd name="connsiteX0" fmla="*/ 0 w 8038169"/>
              <a:gd name="connsiteY0" fmla="*/ 0 h 6858000"/>
              <a:gd name="connsiteX1" fmla="*/ 8038169 w 8038169"/>
              <a:gd name="connsiteY1" fmla="*/ 0 h 6858000"/>
              <a:gd name="connsiteX2" fmla="*/ 8038169 w 8038169"/>
              <a:gd name="connsiteY2" fmla="*/ 6858000 h 6858000"/>
              <a:gd name="connsiteX3" fmla="*/ 2958235 w 803816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38169" h="6858000">
                <a:moveTo>
                  <a:pt x="0" y="0"/>
                </a:moveTo>
                <a:lnTo>
                  <a:pt x="8038169" y="0"/>
                </a:lnTo>
                <a:lnTo>
                  <a:pt x="8038169" y="6858000"/>
                </a:lnTo>
                <a:lnTo>
                  <a:pt x="2958235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26862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8C13AE7-0C83-43FE-9155-7C85A1088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8319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D1E6EFF-3218-4055-B3B1-9453A01991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09695" y="865187"/>
            <a:ext cx="1517650" cy="51276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4084F5BF-369F-4AF6-B225-CB838CB766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94952" y="865187"/>
            <a:ext cx="1517650" cy="51276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BFC5CD4A-0FD2-405E-A71E-85195193B8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80209" y="865187"/>
            <a:ext cx="1517650" cy="5127625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89169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C9F1471-95CC-4B99-AC34-2F90FC6AD2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59478" y="1310739"/>
            <a:ext cx="4236522" cy="4236522"/>
          </a:xfrm>
          <a:custGeom>
            <a:avLst/>
            <a:gdLst>
              <a:gd name="connsiteX0" fmla="*/ 2118262 w 4236522"/>
              <a:gd name="connsiteY0" fmla="*/ 0 h 4236522"/>
              <a:gd name="connsiteX1" fmla="*/ 4225588 w 4236522"/>
              <a:gd name="connsiteY1" fmla="*/ 1901682 h 4236522"/>
              <a:gd name="connsiteX2" fmla="*/ 4236522 w 4236522"/>
              <a:gd name="connsiteY2" fmla="*/ 2118222 h 4236522"/>
              <a:gd name="connsiteX3" fmla="*/ 4236522 w 4236522"/>
              <a:gd name="connsiteY3" fmla="*/ 2118302 h 4236522"/>
              <a:gd name="connsiteX4" fmla="*/ 4225588 w 4236522"/>
              <a:gd name="connsiteY4" fmla="*/ 2334842 h 4236522"/>
              <a:gd name="connsiteX5" fmla="*/ 2334842 w 4236522"/>
              <a:gd name="connsiteY5" fmla="*/ 4225588 h 4236522"/>
              <a:gd name="connsiteX6" fmla="*/ 2118302 w 4236522"/>
              <a:gd name="connsiteY6" fmla="*/ 4236522 h 4236522"/>
              <a:gd name="connsiteX7" fmla="*/ 2118222 w 4236522"/>
              <a:gd name="connsiteY7" fmla="*/ 4236522 h 4236522"/>
              <a:gd name="connsiteX8" fmla="*/ 1901682 w 4236522"/>
              <a:gd name="connsiteY8" fmla="*/ 4225588 h 4236522"/>
              <a:gd name="connsiteX9" fmla="*/ 0 w 4236522"/>
              <a:gd name="connsiteY9" fmla="*/ 2118262 h 4236522"/>
              <a:gd name="connsiteX10" fmla="*/ 2118262 w 4236522"/>
              <a:gd name="connsiteY10" fmla="*/ 0 h 4236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36522" h="4236522">
                <a:moveTo>
                  <a:pt x="2118262" y="0"/>
                </a:moveTo>
                <a:cubicBezTo>
                  <a:pt x="3215028" y="0"/>
                  <a:pt x="4117112" y="833536"/>
                  <a:pt x="4225588" y="1901682"/>
                </a:cubicBezTo>
                <a:lnTo>
                  <a:pt x="4236522" y="2118222"/>
                </a:lnTo>
                <a:lnTo>
                  <a:pt x="4236522" y="2118302"/>
                </a:lnTo>
                <a:lnTo>
                  <a:pt x="4225588" y="2334842"/>
                </a:lnTo>
                <a:cubicBezTo>
                  <a:pt x="4124343" y="3331779"/>
                  <a:pt x="3331779" y="4124344"/>
                  <a:pt x="2334842" y="4225588"/>
                </a:cubicBezTo>
                <a:lnTo>
                  <a:pt x="2118302" y="4236522"/>
                </a:lnTo>
                <a:lnTo>
                  <a:pt x="2118222" y="4236522"/>
                </a:lnTo>
                <a:lnTo>
                  <a:pt x="1901682" y="4225588"/>
                </a:lnTo>
                <a:cubicBezTo>
                  <a:pt x="833536" y="4117112"/>
                  <a:pt x="0" y="3215029"/>
                  <a:pt x="0" y="2118262"/>
                </a:cubicBezTo>
                <a:cubicBezTo>
                  <a:pt x="0" y="948378"/>
                  <a:pt x="948378" y="0"/>
                  <a:pt x="21182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52039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6DE5B15-254D-49EA-BFAE-7A60DECFF5B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01083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A51FBA3-FE89-41BC-96F7-79EBDF081F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72326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B23E4D4-C689-4866-A592-3C832E8F72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43569" y="2400747"/>
            <a:ext cx="2675483" cy="2675483"/>
          </a:xfrm>
          <a:custGeom>
            <a:avLst/>
            <a:gdLst>
              <a:gd name="connsiteX0" fmla="*/ 1337742 w 2675483"/>
              <a:gd name="connsiteY0" fmla="*/ 0 h 2675483"/>
              <a:gd name="connsiteX1" fmla="*/ 2668578 w 2675483"/>
              <a:gd name="connsiteY1" fmla="*/ 1200966 h 2675483"/>
              <a:gd name="connsiteX2" fmla="*/ 2675483 w 2675483"/>
              <a:gd name="connsiteY2" fmla="*/ 1337722 h 2675483"/>
              <a:gd name="connsiteX3" fmla="*/ 2675483 w 2675483"/>
              <a:gd name="connsiteY3" fmla="*/ 1337762 h 2675483"/>
              <a:gd name="connsiteX4" fmla="*/ 2668578 w 2675483"/>
              <a:gd name="connsiteY4" fmla="*/ 1474519 h 2675483"/>
              <a:gd name="connsiteX5" fmla="*/ 1474519 w 2675483"/>
              <a:gd name="connsiteY5" fmla="*/ 2668578 h 2675483"/>
              <a:gd name="connsiteX6" fmla="*/ 1337762 w 2675483"/>
              <a:gd name="connsiteY6" fmla="*/ 2675483 h 2675483"/>
              <a:gd name="connsiteX7" fmla="*/ 1337723 w 2675483"/>
              <a:gd name="connsiteY7" fmla="*/ 2675483 h 2675483"/>
              <a:gd name="connsiteX8" fmla="*/ 1200966 w 2675483"/>
              <a:gd name="connsiteY8" fmla="*/ 2668578 h 2675483"/>
              <a:gd name="connsiteX9" fmla="*/ 0 w 2675483"/>
              <a:gd name="connsiteY9" fmla="*/ 1337742 h 2675483"/>
              <a:gd name="connsiteX10" fmla="*/ 1337742 w 2675483"/>
              <a:gd name="connsiteY10" fmla="*/ 0 h 2675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75483" h="2675483">
                <a:moveTo>
                  <a:pt x="1337742" y="0"/>
                </a:moveTo>
                <a:cubicBezTo>
                  <a:pt x="2030381" y="0"/>
                  <a:pt x="2600072" y="526401"/>
                  <a:pt x="2668578" y="1200966"/>
                </a:cubicBezTo>
                <a:lnTo>
                  <a:pt x="2675483" y="1337722"/>
                </a:lnTo>
                <a:lnTo>
                  <a:pt x="2675483" y="1337762"/>
                </a:lnTo>
                <a:lnTo>
                  <a:pt x="2668578" y="1474519"/>
                </a:lnTo>
                <a:cubicBezTo>
                  <a:pt x="2604639" y="2104113"/>
                  <a:pt x="2104113" y="2604639"/>
                  <a:pt x="1474519" y="2668578"/>
                </a:cubicBezTo>
                <a:lnTo>
                  <a:pt x="1337762" y="2675483"/>
                </a:lnTo>
                <a:lnTo>
                  <a:pt x="1337723" y="2675483"/>
                </a:lnTo>
                <a:lnTo>
                  <a:pt x="1200966" y="2668578"/>
                </a:lnTo>
                <a:cubicBezTo>
                  <a:pt x="526401" y="2600072"/>
                  <a:pt x="0" y="2030381"/>
                  <a:pt x="0" y="1337742"/>
                </a:cubicBezTo>
                <a:cubicBezTo>
                  <a:pt x="0" y="598927"/>
                  <a:pt x="598927" y="0"/>
                  <a:pt x="133774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76183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F980F-F21D-49ED-9926-FDD4C24C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9BEC7-76AD-4E77-84F2-59E6072F0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856A9-39DE-405D-B78F-33B91F234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EAA0A-B49F-4FE5-98AF-5FEA80048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438D8-A749-47CE-9964-610C2FA66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BB8298-6EC3-4C52-AD76-94E000F7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017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674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F5A39-1872-436A-A2E7-6AE42B264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E7123B-21CA-47C7-BF08-8FF558E420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66B924-601B-4A92-9608-A19DB93CA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27328F-A020-48AF-96DA-C426EF70C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825E5-EC89-46BA-9B6F-A727942CF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A5063-46B6-492D-AE1A-B6405AF2F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438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6AEE-C8EF-4AA9-B61A-79D6CA3BD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DFC3DF-A546-4E3F-9152-33B908655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7316A-F806-436E-ADD8-A6655395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2E15C-C58D-473F-BCB3-6DECFC6A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8B17D-BA75-47CC-8B3C-08027324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907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CF15AA-13D8-4A53-9BB6-E577A61FB6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0F8BB-58FA-44A6-BE8F-F1E4E02AC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A978A-D527-49B5-B262-4B2AF16D7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00AE6-DEEC-4EFB-A3B3-974B92D58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97A62-10F2-44B8-B049-D70E1D12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968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5F096DD-557A-46F0-A991-8311C242EF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7832" y="1534598"/>
            <a:ext cx="4248000" cy="424800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540477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94381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7205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2271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8056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97036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153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04590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46513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2488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5647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188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37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346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24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018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6927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hyperlink" Target="http://www.presentation-powerpoint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754DF-AA32-449F-BC14-40974D7E09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677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68091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95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8612C2-DF99-4C83-B1D8-1458F2042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9BEF3-2E1F-423D-A1DB-C01D5A5B2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1A97E-557E-44D4-998F-519E1C91DD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E225C-D54C-4CD4-B985-401D163C8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36B32-161C-46F4-9DC0-0606ACE88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66DE6-6023-4F1B-83B8-5B1409609C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7577C4-EF18-4263-8E50-F315728DE8F4}"/>
              </a:ext>
            </a:extLst>
          </p:cNvPr>
          <p:cNvSpPr txBox="1"/>
          <p:nvPr userDrawn="1"/>
        </p:nvSpPr>
        <p:spPr>
          <a:xfrm>
            <a:off x="0" y="7042484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prstClr val="black"/>
                </a:solidFill>
                <a:hlinkClick r:id="rId14"/>
              </a:rPr>
              <a:t>www.presentation-powerpoint.com</a:t>
            </a:r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68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963368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641427"/>
            <a:ext cx="12192000" cy="521657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68C6D8-5690-4DCD-B1D5-58DF624ADA47}"/>
              </a:ext>
            </a:extLst>
          </p:cNvPr>
          <p:cNvSpPr/>
          <p:nvPr/>
        </p:nvSpPr>
        <p:spPr>
          <a:xfrm>
            <a:off x="137546" y="2549150"/>
            <a:ext cx="11916907" cy="156966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Démarche de l’organisation des secours internes et externes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609" y="139217"/>
            <a:ext cx="1723444" cy="143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3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1029743"/>
            <a:ext cx="9215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Signalétique et signalisation des moyens de secours</a:t>
            </a:r>
          </a:p>
        </p:txBody>
      </p:sp>
      <p:sp>
        <p:nvSpPr>
          <p:cNvPr id="4" name="Rectangle 3"/>
          <p:cNvSpPr/>
          <p:nvPr/>
        </p:nvSpPr>
        <p:spPr>
          <a:xfrm>
            <a:off x="523742" y="2319605"/>
            <a:ext cx="730661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Obligatoire sur tous les lieux de travail, une partie de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 la signalétique et signalisation de santé et de sécurité </a:t>
            </a:r>
            <a:r>
              <a:rPr lang="fr-FR" dirty="0"/>
              <a:t>- outre les notions d’interdiction, d’obligation ou</a:t>
            </a:r>
          </a:p>
          <a:p>
            <a:pPr indent="457200" algn="just"/>
            <a:r>
              <a:rPr lang="fr-FR" dirty="0"/>
              <a:t>d’avertissement - comporte plusieurs panneaux de sauvetage et de secours. Ils permettent de signaler :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sorties et issues de secours,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directions à suivre pour l’évacuation des lieux de travail,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présence d’un local de premier secours ou d’équipements de secours (civière, téléphone à utiliser pour le sauvetage et les premiers secours, douche de sécurité, rinçage des yeux).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1025" y="2319605"/>
            <a:ext cx="3990975" cy="191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41385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74039" y="659189"/>
            <a:ext cx="7717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Plan de secours/d’évacuation incendie</a:t>
            </a:r>
          </a:p>
        </p:txBody>
      </p:sp>
      <p:pic>
        <p:nvPicPr>
          <p:cNvPr id="4" name="Picture 2" descr="Organisation des secours. Alerte et signalisation des moyens de secours -  Démarches de prévention - INRS">
            <a:extLst>
              <a:ext uri="{FF2B5EF4-FFF2-40B4-BE49-F238E27FC236}">
                <a16:creationId xmlns:a16="http://schemas.microsoft.com/office/drawing/2014/main" id="{57667AE7-E1C2-145A-BFF3-BF52C5BE8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30" y="1855304"/>
            <a:ext cx="8346679" cy="500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61223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74039" y="659189"/>
            <a:ext cx="77171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Plan de secours/d’évacuation incendie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0EA99A-6C97-7F9F-32FB-4394DCAD32F4}"/>
              </a:ext>
            </a:extLst>
          </p:cNvPr>
          <p:cNvSpPr/>
          <p:nvPr/>
        </p:nvSpPr>
        <p:spPr>
          <a:xfrm>
            <a:off x="874039" y="2105333"/>
            <a:ext cx="84853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Il indique comment quitter un bâtiment en toute sécurité lors d'une urgence.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 L’ensemble des salariés, y compris les sauveteurs secouristes du travail, doivent connaître ce plan.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L’organisation des secours dans l’entreprise passe par l’établissement d’un plan d’évacuation, affiché dans les voies de circulation.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 Les plans d’évacuation doivent être placés, par niveau ( sous sol, </a:t>
            </a:r>
            <a:r>
              <a:rPr lang="fr-FR" dirty="0" err="1"/>
              <a:t>rez</a:t>
            </a:r>
            <a:r>
              <a:rPr lang="fr-FR" dirty="0"/>
              <a:t> de chaussée, étages 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Ces plans doivent être correctement orientés par rapport au lecteur.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dirty="0"/>
              <a:t>Ces plans affichés doivent être tenus à jour en cas de modifications des éléments portés sur ceux-ci.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67476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3339548" y="0"/>
            <a:ext cx="1616172" cy="312751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74" name="Google Shape;224;p34"/>
          <p:cNvSpPr txBox="1">
            <a:spLocks noGrp="1"/>
          </p:cNvSpPr>
          <p:nvPr>
            <p:ph type="title" idx="4294967295"/>
          </p:nvPr>
        </p:nvSpPr>
        <p:spPr>
          <a:xfrm>
            <a:off x="7533564" y="1089109"/>
            <a:ext cx="1670663" cy="15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7200"/>
            </a:pPr>
            <a:r>
              <a:rPr lang="en" sz="9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03</a:t>
            </a:r>
            <a:endParaRPr sz="9600" b="1" kern="1200" dirty="0">
              <a:solidFill>
                <a:srgbClr val="00B050"/>
              </a:solidFill>
              <a:latin typeface="+mj-lt"/>
              <a:ea typeface="+mj-ea"/>
              <a:cs typeface="+mj-cs"/>
              <a:sym typeface="Montserrat"/>
            </a:endParaRPr>
          </a:p>
        </p:txBody>
      </p:sp>
      <p:sp>
        <p:nvSpPr>
          <p:cNvPr id="75" name="Google Shape;222;p34"/>
          <p:cNvSpPr txBox="1">
            <a:spLocks noGrp="1"/>
          </p:cNvSpPr>
          <p:nvPr>
            <p:ph type="title"/>
          </p:nvPr>
        </p:nvSpPr>
        <p:spPr>
          <a:xfrm>
            <a:off x="5141250" y="3537291"/>
            <a:ext cx="676929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90000"/>
              </a:lnSpc>
              <a:buSzPts val="7200"/>
            </a:pPr>
            <a:r>
              <a:rPr lang="fr-FR" sz="5400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Accident, malaise</a:t>
            </a: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endParaRPr sz="5400" kern="120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55305" y="3127513"/>
            <a:ext cx="1484243" cy="1961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36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95845"/>
            <a:ext cx="90229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Sauveteur secouriste du travail</a:t>
            </a:r>
          </a:p>
        </p:txBody>
      </p:sp>
      <p:sp>
        <p:nvSpPr>
          <p:cNvPr id="4" name="Rectangle 3"/>
          <p:cNvSpPr/>
          <p:nvPr/>
        </p:nvSpPr>
        <p:spPr>
          <a:xfrm>
            <a:off x="356317" y="2413337"/>
            <a:ext cx="62247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Conformément à </a:t>
            </a:r>
            <a:r>
              <a:rPr lang="fr-FR" dirty="0">
                <a:solidFill>
                  <a:srgbClr val="C00000"/>
                </a:solidFill>
              </a:rPr>
              <a:t>l’article R. 4224-15 8 </a:t>
            </a:r>
            <a:r>
              <a:rPr lang="fr-FR" dirty="0"/>
              <a:t>du Code du travail, la présence de secouristes est obligatoire :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dans chaque atelier où sont effectués des travaux dangereux ;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dans chaque chantier occupant 20 personnes au moins pendant plus de 15 jours, où sont effectués des travaux dangereux.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8204" y="1816458"/>
            <a:ext cx="492442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569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2124" y="95845"/>
            <a:ext cx="12067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Rôle du sauveteur secouriste du travail</a:t>
            </a:r>
          </a:p>
        </p:txBody>
      </p:sp>
      <p:sp>
        <p:nvSpPr>
          <p:cNvPr id="7" name="Google Shape;345;p42"/>
          <p:cNvSpPr/>
          <p:nvPr/>
        </p:nvSpPr>
        <p:spPr>
          <a:xfrm>
            <a:off x="4203924" y="1759301"/>
            <a:ext cx="2169155" cy="1793140"/>
          </a:xfrm>
          <a:custGeom>
            <a:avLst/>
            <a:gdLst/>
            <a:ahLst/>
            <a:cxnLst/>
            <a:rect l="l" t="t" r="r" b="b"/>
            <a:pathLst>
              <a:path w="68141" h="56329" extrusionOk="0">
                <a:moveTo>
                  <a:pt x="59008" y="0"/>
                </a:moveTo>
                <a:cubicBezTo>
                  <a:pt x="27457" y="227"/>
                  <a:pt x="1751" y="24980"/>
                  <a:pt x="1" y="56138"/>
                </a:cubicBezTo>
                <a:lnTo>
                  <a:pt x="16550" y="47066"/>
                </a:lnTo>
                <a:lnTo>
                  <a:pt x="33624" y="56329"/>
                </a:lnTo>
                <a:cubicBezTo>
                  <a:pt x="35184" y="43613"/>
                  <a:pt x="45911" y="33754"/>
                  <a:pt x="58984" y="33528"/>
                </a:cubicBezTo>
                <a:lnTo>
                  <a:pt x="68140" y="16645"/>
                </a:lnTo>
                <a:lnTo>
                  <a:pt x="59008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Google Shape;344;p42"/>
          <p:cNvSpPr/>
          <p:nvPr/>
        </p:nvSpPr>
        <p:spPr>
          <a:xfrm>
            <a:off x="6197965" y="1762325"/>
            <a:ext cx="1793140" cy="2169124"/>
          </a:xfrm>
          <a:custGeom>
            <a:avLst/>
            <a:gdLst/>
            <a:ahLst/>
            <a:cxnLst/>
            <a:rect l="l" t="t" r="r" b="b"/>
            <a:pathLst>
              <a:path w="56329" h="68140" extrusionOk="0">
                <a:moveTo>
                  <a:pt x="191" y="1"/>
                </a:moveTo>
                <a:lnTo>
                  <a:pt x="9264" y="16550"/>
                </a:lnTo>
                <a:lnTo>
                  <a:pt x="1" y="33624"/>
                </a:lnTo>
                <a:cubicBezTo>
                  <a:pt x="12716" y="35183"/>
                  <a:pt x="22587" y="45911"/>
                  <a:pt x="22813" y="58984"/>
                </a:cubicBezTo>
                <a:lnTo>
                  <a:pt x="39684" y="68140"/>
                </a:lnTo>
                <a:lnTo>
                  <a:pt x="56329" y="59008"/>
                </a:lnTo>
                <a:cubicBezTo>
                  <a:pt x="56103" y="27456"/>
                  <a:pt x="31350" y="1751"/>
                  <a:pt x="191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Google Shape;346;p42"/>
          <p:cNvSpPr/>
          <p:nvPr/>
        </p:nvSpPr>
        <p:spPr>
          <a:xfrm>
            <a:off x="4200901" y="3377319"/>
            <a:ext cx="1793140" cy="2169155"/>
          </a:xfrm>
          <a:custGeom>
            <a:avLst/>
            <a:gdLst/>
            <a:ahLst/>
            <a:cxnLst/>
            <a:rect l="l" t="t" r="r" b="b"/>
            <a:pathLst>
              <a:path w="56329" h="68141" extrusionOk="0">
                <a:moveTo>
                  <a:pt x="16645" y="1"/>
                </a:moveTo>
                <a:lnTo>
                  <a:pt x="1" y="9133"/>
                </a:lnTo>
                <a:cubicBezTo>
                  <a:pt x="227" y="40685"/>
                  <a:pt x="24980" y="66390"/>
                  <a:pt x="56139" y="68140"/>
                </a:cubicBezTo>
                <a:lnTo>
                  <a:pt x="47066" y="51603"/>
                </a:lnTo>
                <a:lnTo>
                  <a:pt x="56329" y="34517"/>
                </a:lnTo>
                <a:cubicBezTo>
                  <a:pt x="43613" y="32957"/>
                  <a:pt x="33755" y="22242"/>
                  <a:pt x="33529" y="9157"/>
                </a:cubicBezTo>
                <a:lnTo>
                  <a:pt x="16645" y="1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343;p42"/>
          <p:cNvSpPr/>
          <p:nvPr/>
        </p:nvSpPr>
        <p:spPr>
          <a:xfrm>
            <a:off x="5818951" y="3756747"/>
            <a:ext cx="2169124" cy="1792757"/>
          </a:xfrm>
          <a:custGeom>
            <a:avLst/>
            <a:gdLst/>
            <a:ahLst/>
            <a:cxnLst/>
            <a:rect l="l" t="t" r="r" b="b"/>
            <a:pathLst>
              <a:path w="68140" h="56317" extrusionOk="0">
                <a:moveTo>
                  <a:pt x="34517" y="0"/>
                </a:moveTo>
                <a:cubicBezTo>
                  <a:pt x="32957" y="12704"/>
                  <a:pt x="22241" y="22574"/>
                  <a:pt x="9156" y="22801"/>
                </a:cubicBezTo>
                <a:lnTo>
                  <a:pt x="0" y="39672"/>
                </a:lnTo>
                <a:lnTo>
                  <a:pt x="9132" y="56317"/>
                </a:lnTo>
                <a:cubicBezTo>
                  <a:pt x="40684" y="56090"/>
                  <a:pt x="66390" y="31337"/>
                  <a:pt x="68140" y="179"/>
                </a:cubicBezTo>
                <a:lnTo>
                  <a:pt x="68140" y="179"/>
                </a:lnTo>
                <a:lnTo>
                  <a:pt x="51602" y="9251"/>
                </a:lnTo>
                <a:lnTo>
                  <a:pt x="34517" y="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1" name="Google Shape;353;p42"/>
          <p:cNvCxnSpPr/>
          <p:nvPr/>
        </p:nvCxnSpPr>
        <p:spPr>
          <a:xfrm rot="10800000" flipH="1">
            <a:off x="7392633" y="2776100"/>
            <a:ext cx="961200" cy="4000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2" name="Google Shape;351;p42"/>
          <p:cNvCxnSpPr>
            <a:cxnSpLocks/>
          </p:cNvCxnSpPr>
          <p:nvPr/>
        </p:nvCxnSpPr>
        <p:spPr>
          <a:xfrm flipH="1" flipV="1">
            <a:off x="3838167" y="2772100"/>
            <a:ext cx="961200" cy="40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3" name="Google Shape;352;p42"/>
          <p:cNvCxnSpPr/>
          <p:nvPr/>
        </p:nvCxnSpPr>
        <p:spPr>
          <a:xfrm rot="10800000">
            <a:off x="3838233" y="4661500"/>
            <a:ext cx="972000" cy="4400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4" name="Google Shape;354;p42"/>
          <p:cNvCxnSpPr/>
          <p:nvPr/>
        </p:nvCxnSpPr>
        <p:spPr>
          <a:xfrm rot="10800000" flipH="1">
            <a:off x="7381767" y="4665500"/>
            <a:ext cx="972000" cy="4400"/>
          </a:xfrm>
          <a:prstGeom prst="straightConnector1">
            <a:avLst/>
          </a:prstGeom>
          <a:noFill/>
          <a:ln w="19050" cap="flat" cmpd="sng">
            <a:solidFill>
              <a:srgbClr val="00B050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3" name="Rectangle 2"/>
          <p:cNvSpPr/>
          <p:nvPr/>
        </p:nvSpPr>
        <p:spPr>
          <a:xfrm>
            <a:off x="1941526" y="1120259"/>
            <a:ext cx="8863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Le sauveteur secouriste du travail possède des connaissances et des réflexes lui permettant :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0303" y="2179935"/>
            <a:ext cx="28449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1600"/>
              </a:spcAft>
              <a:buClr>
                <a:schemeClr val="dk2"/>
              </a:buClr>
              <a:buSzPts val="1800"/>
            </a:pPr>
            <a:r>
              <a:rPr lang="fr-FR" dirty="0">
                <a:sym typeface="Montserrat"/>
              </a:rPr>
              <a:t>d’assurer sa propre protection, celle de la victime et des témoins, afin d’éviter un sur-accident ;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08995" y="4187627"/>
            <a:ext cx="26381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de maîtriser les gestes de premiers secours (réagir face à un saignement, une brûlure, un arrêt cardio-respiratoire…) ;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500055" y="2310435"/>
            <a:ext cx="34214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de savoir qui et comment alerter dans l’entreprise ou à l’extérieur de l’entreprise ;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552327" y="4187627"/>
            <a:ext cx="33169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de participer éventuellement à la mise en œuvre d’actions de prévention et de protection.</a:t>
            </a:r>
          </a:p>
        </p:txBody>
      </p:sp>
    </p:spTree>
    <p:extLst>
      <p:ext uri="{BB962C8B-B14F-4D97-AF65-F5344CB8AC3E}">
        <p14:creationId xmlns:p14="http://schemas.microsoft.com/office/powerpoint/2010/main" val="373476742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6"/>
          <p:cNvSpPr txBox="1">
            <a:spLocks noGrp="1"/>
          </p:cNvSpPr>
          <p:nvPr>
            <p:ph type="title"/>
          </p:nvPr>
        </p:nvSpPr>
        <p:spPr>
          <a:xfrm>
            <a:off x="957067" y="317567"/>
            <a:ext cx="10277600" cy="1248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5400" kern="1200" dirty="0">
                <a:solidFill>
                  <a:srgbClr val="00B050"/>
                </a:solidFill>
                <a:latin typeface="+mn-lt"/>
                <a:ea typeface="+mj-ea"/>
                <a:cs typeface="+mj-cs"/>
              </a:rPr>
              <a:t>Rôle du sauveteur secouriste du travail</a:t>
            </a:r>
            <a:endParaRPr sz="5400" kern="1200" dirty="0">
              <a:solidFill>
                <a:srgbClr val="00B05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29" name="Google Shape;429;p46"/>
          <p:cNvSpPr/>
          <p:nvPr/>
        </p:nvSpPr>
        <p:spPr>
          <a:xfrm>
            <a:off x="952638" y="4035975"/>
            <a:ext cx="1966439" cy="748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1867" kern="0" dirty="0">
                <a:solidFill>
                  <a:schemeClr val="bg1"/>
                </a:solidFill>
                <a:cs typeface="Arial"/>
                <a:sym typeface="Arial"/>
              </a:rPr>
              <a:t>dans le temps :</a:t>
            </a:r>
            <a:endParaRPr sz="1867" kern="0" dirty="0">
              <a:solidFill>
                <a:schemeClr val="bg1"/>
              </a:solidFill>
              <a:cs typeface="Arial"/>
              <a:sym typeface="Arial"/>
            </a:endParaRPr>
          </a:p>
        </p:txBody>
      </p:sp>
      <p:sp>
        <p:nvSpPr>
          <p:cNvPr id="430" name="Google Shape;430;p46"/>
          <p:cNvSpPr/>
          <p:nvPr/>
        </p:nvSpPr>
        <p:spPr>
          <a:xfrm>
            <a:off x="952639" y="5164428"/>
            <a:ext cx="1966439" cy="9401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1867" kern="0" dirty="0">
                <a:solidFill>
                  <a:schemeClr val="bg1"/>
                </a:solidFill>
                <a:cs typeface="Arial"/>
                <a:sym typeface="Arial"/>
              </a:rPr>
              <a:t>dans l’espace :</a:t>
            </a:r>
            <a:endParaRPr sz="1867" kern="0" dirty="0">
              <a:solidFill>
                <a:schemeClr val="bg1"/>
              </a:solidFill>
              <a:cs typeface="Arial"/>
              <a:sym typeface="Arial"/>
            </a:endParaRPr>
          </a:p>
        </p:txBody>
      </p:sp>
      <p:sp>
        <p:nvSpPr>
          <p:cNvPr id="437" name="Google Shape;437;p46"/>
          <p:cNvSpPr/>
          <p:nvPr/>
        </p:nvSpPr>
        <p:spPr>
          <a:xfrm>
            <a:off x="3296992" y="4021861"/>
            <a:ext cx="8474297" cy="748431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indent="457200" algn="just">
              <a:buClr>
                <a:srgbClr val="000000"/>
              </a:buClr>
              <a:buFont typeface="Arial"/>
              <a:buNone/>
            </a:pPr>
            <a:r>
              <a:rPr lang="fr-FR" sz="1867" kern="0" dirty="0">
                <a:solidFill>
                  <a:srgbClr val="000000"/>
                </a:solidFill>
                <a:cs typeface="Arial"/>
                <a:sym typeface="Arial"/>
              </a:rPr>
              <a:t>son délai d’intervention se limite aux quelques minutes qui suivent l’accident jusqu’à l’arrivée des secours spécialisés auprès de la victime ;</a:t>
            </a: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8" name="Google Shape;438;p46"/>
          <p:cNvSpPr/>
          <p:nvPr/>
        </p:nvSpPr>
        <p:spPr>
          <a:xfrm>
            <a:off x="3296992" y="5164428"/>
            <a:ext cx="8474297" cy="94015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fr-FR" sz="1867" kern="0" dirty="0">
                <a:solidFill>
                  <a:srgbClr val="000000"/>
                </a:solidFill>
                <a:cs typeface="Arial"/>
                <a:sym typeface="Arial"/>
              </a:rPr>
              <a:t> son domaine d’intervention est principalement l’entreprise. Mais comme tout autre citoyen, le Code pénal l’invite à porter secours à toute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fr-FR" sz="1867" kern="0" dirty="0">
                <a:solidFill>
                  <a:srgbClr val="000000"/>
                </a:solidFill>
                <a:cs typeface="Arial"/>
                <a:sym typeface="Arial"/>
              </a:rPr>
              <a:t>personne en danger, sans mettre sa propre vie en danger (article 223-6 9).</a:t>
            </a:r>
            <a:endParaRPr sz="1867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2638" y="3043766"/>
            <a:ext cx="109642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Quand survient un accident, l’intervention du sauveteur secouriste du travail est limitée :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41" y="1442171"/>
            <a:ext cx="1674253" cy="14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49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6"/>
          <p:cNvSpPr txBox="1">
            <a:spLocks noGrp="1"/>
          </p:cNvSpPr>
          <p:nvPr>
            <p:ph type="title"/>
          </p:nvPr>
        </p:nvSpPr>
        <p:spPr>
          <a:xfrm>
            <a:off x="-759264" y="74534"/>
            <a:ext cx="10277600" cy="73046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kern="1200" dirty="0">
                <a:solidFill>
                  <a:srgbClr val="00B050"/>
                </a:solidFill>
                <a:latin typeface="+mn-lt"/>
                <a:ea typeface="+mj-ea"/>
                <a:cs typeface="+mj-cs"/>
              </a:rPr>
              <a:t>Formation des sauveteurs secouristes du travail</a:t>
            </a:r>
            <a:endParaRPr kern="1200" dirty="0">
              <a:solidFill>
                <a:srgbClr val="00B050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3460" y="2493499"/>
            <a:ext cx="46698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rgbClr val="00B050"/>
                </a:solidFill>
                <a:ea typeface="+mj-ea"/>
                <a:cs typeface="+mj-cs"/>
              </a:rPr>
              <a:t>Comment se passe cette formation ?</a:t>
            </a:r>
          </a:p>
        </p:txBody>
      </p:sp>
      <p:sp>
        <p:nvSpPr>
          <p:cNvPr id="5" name="Rectangle 4"/>
          <p:cNvSpPr/>
          <p:nvPr/>
        </p:nvSpPr>
        <p:spPr>
          <a:xfrm>
            <a:off x="263460" y="3281882"/>
            <a:ext cx="56377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La formation est assurée par un formateur SST certifié par le réseau d’Assurance maladie risques professionnels. Ce formateur peut appartenir à l’entreprise, à condition d’être habilitée, ou à un organisme de formation habilité par ce même réseau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9777" y="729971"/>
            <a:ext cx="1668086" cy="146341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3075" y="0"/>
            <a:ext cx="3468925" cy="685859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290" y="2182413"/>
            <a:ext cx="4932091" cy="32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50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6"/>
          <p:cNvSpPr txBox="1">
            <a:spLocks noGrp="1"/>
          </p:cNvSpPr>
          <p:nvPr>
            <p:ph type="title"/>
          </p:nvPr>
        </p:nvSpPr>
        <p:spPr>
          <a:xfrm>
            <a:off x="-153957" y="463639"/>
            <a:ext cx="10277600" cy="730468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3200" kern="1200" dirty="0">
                <a:solidFill>
                  <a:srgbClr val="00B050"/>
                </a:solidFill>
                <a:latin typeface="+mn-lt"/>
                <a:ea typeface="+mj-ea"/>
                <a:cs typeface="+mj-cs"/>
              </a:rPr>
              <a:t>Formation des sauveteurs secouristes du travail</a:t>
            </a:r>
            <a:endParaRPr sz="3200" kern="1200" dirty="0">
              <a:solidFill>
                <a:srgbClr val="00B050"/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342" y="97167"/>
            <a:ext cx="1668086" cy="146341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6061" y="1891640"/>
            <a:ext cx="103159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La durée minimale de formation est de 14 heures en présentiel. A l’issue de l’évaluation, un certificat de sauveteur secouriste du travail est délivré au salarié. Il est valable 24 mois.</a:t>
            </a:r>
          </a:p>
          <a:p>
            <a:pPr indent="457200" algn="just"/>
            <a:r>
              <a:rPr lang="fr-FR" dirty="0"/>
              <a:t>Les titulaires d’une unité d’enseignement « Prévention et secours civique de niveau 1 » (PSC1) de moins de 2 ans peuvent obtenir un certificat SST en suivant une formation passerelle complémentaire dispensée par l’entreprise ou un organisme de formation habilité.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902" y="3471999"/>
            <a:ext cx="4360304" cy="315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916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3339548" y="0"/>
            <a:ext cx="1616172" cy="312751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74" name="Google Shape;224;p34"/>
          <p:cNvSpPr txBox="1">
            <a:spLocks noGrp="1"/>
          </p:cNvSpPr>
          <p:nvPr>
            <p:ph type="title" idx="4294967295"/>
          </p:nvPr>
        </p:nvSpPr>
        <p:spPr>
          <a:xfrm>
            <a:off x="7533564" y="1089109"/>
            <a:ext cx="1670663" cy="15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7200"/>
            </a:pPr>
            <a:r>
              <a:rPr lang="en" sz="9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04</a:t>
            </a:r>
            <a:endParaRPr sz="9600" b="1" kern="1200" dirty="0">
              <a:solidFill>
                <a:srgbClr val="00B050"/>
              </a:solidFill>
              <a:latin typeface="+mj-lt"/>
              <a:ea typeface="+mj-ea"/>
              <a:cs typeface="+mj-cs"/>
              <a:sym typeface="Montserrat"/>
            </a:endParaRPr>
          </a:p>
        </p:txBody>
      </p:sp>
      <p:sp>
        <p:nvSpPr>
          <p:cNvPr id="75" name="Google Shape;222;p34"/>
          <p:cNvSpPr txBox="1">
            <a:spLocks noGrp="1"/>
          </p:cNvSpPr>
          <p:nvPr>
            <p:ph type="title"/>
          </p:nvPr>
        </p:nvSpPr>
        <p:spPr>
          <a:xfrm>
            <a:off x="4984250" y="3532541"/>
            <a:ext cx="676929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90000"/>
              </a:lnSpc>
              <a:buSzPts val="7200"/>
            </a:pP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endParaRPr sz="5400" kern="120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55305" y="3127513"/>
            <a:ext cx="1484243" cy="1961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7344" y="2900615"/>
            <a:ext cx="79652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Matériel</a:t>
            </a:r>
            <a:r>
              <a:rPr lang="fr-FR" dirty="0"/>
              <a:t> </a:t>
            </a:r>
            <a:r>
              <a:rPr lang="fr-FR" sz="5400" b="1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de premiers secours</a:t>
            </a:r>
          </a:p>
        </p:txBody>
      </p:sp>
      <p:sp>
        <p:nvSpPr>
          <p:cNvPr id="3" name="Rectangle 2"/>
          <p:cNvSpPr/>
          <p:nvPr/>
        </p:nvSpPr>
        <p:spPr>
          <a:xfrm>
            <a:off x="3477297" y="5088835"/>
            <a:ext cx="8487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Le Code du travail rend obligatoire la présence d’un matériel de premiers secours sur le lieu de travail. Il est adapté à la nature des risques existants dans l’entreprise, facilement accessible et fait l’objet d’une signalisation par panneaux (articles R. 4224-14 et R. 4224-23).</a:t>
            </a:r>
          </a:p>
        </p:txBody>
      </p:sp>
    </p:spTree>
    <p:extLst>
      <p:ext uri="{BB962C8B-B14F-4D97-AF65-F5344CB8AC3E}">
        <p14:creationId xmlns:p14="http://schemas.microsoft.com/office/powerpoint/2010/main" val="1908688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253863" y="39975"/>
            <a:ext cx="2449581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rgbClr val="92D050"/>
                </a:solidFill>
              </a:rPr>
              <a:t>Plan</a:t>
            </a:r>
            <a:endParaRPr dirty="0">
              <a:solidFill>
                <a:srgbClr val="92D050"/>
              </a:solidFill>
            </a:endParaRPr>
          </a:p>
        </p:txBody>
      </p:sp>
      <p:cxnSp>
        <p:nvCxnSpPr>
          <p:cNvPr id="7" name="Google Shape;241;p40">
            <a:extLst>
              <a:ext uri="{FF2B5EF4-FFF2-40B4-BE49-F238E27FC236}">
                <a16:creationId xmlns:a16="http://schemas.microsoft.com/office/drawing/2014/main" id="{7F709ABC-7096-4186-9A29-AB0EEBD59C5B}"/>
              </a:ext>
            </a:extLst>
          </p:cNvPr>
          <p:cNvCxnSpPr/>
          <p:nvPr/>
        </p:nvCxnSpPr>
        <p:spPr>
          <a:xfrm>
            <a:off x="372662" y="641786"/>
            <a:ext cx="862800" cy="0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9" name="Groupe 28"/>
          <p:cNvGrpSpPr/>
          <p:nvPr/>
        </p:nvGrpSpPr>
        <p:grpSpPr>
          <a:xfrm>
            <a:off x="2506536" y="527497"/>
            <a:ext cx="8617386" cy="1292499"/>
            <a:chOff x="2637183" y="799055"/>
            <a:chExt cx="5931385" cy="1292499"/>
          </a:xfrm>
        </p:grpSpPr>
        <p:grpSp>
          <p:nvGrpSpPr>
            <p:cNvPr id="27" name="Groupe 26"/>
            <p:cNvGrpSpPr/>
            <p:nvPr/>
          </p:nvGrpSpPr>
          <p:grpSpPr>
            <a:xfrm>
              <a:off x="2637183" y="799055"/>
              <a:ext cx="5931385" cy="1292499"/>
              <a:chOff x="3101009" y="1042702"/>
              <a:chExt cx="5931385" cy="1292499"/>
            </a:xfrm>
          </p:grpSpPr>
          <p:grpSp>
            <p:nvGrpSpPr>
              <p:cNvPr id="26" name="Groupe 25"/>
              <p:cNvGrpSpPr/>
              <p:nvPr/>
            </p:nvGrpSpPr>
            <p:grpSpPr>
              <a:xfrm>
                <a:off x="3101009" y="1042702"/>
                <a:ext cx="5931385" cy="1292499"/>
                <a:chOff x="3101009" y="1042702"/>
                <a:chExt cx="5931385" cy="1292499"/>
              </a:xfrm>
            </p:grpSpPr>
            <p:sp>
              <p:nvSpPr>
                <p:cNvPr id="3" name="Flèche droite 2"/>
                <p:cNvSpPr/>
                <p:nvPr/>
              </p:nvSpPr>
              <p:spPr>
                <a:xfrm>
                  <a:off x="3101009" y="1042702"/>
                  <a:ext cx="5931385" cy="1292499"/>
                </a:xfrm>
                <a:prstGeom prst="rightArrow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" name="Ellipse 4"/>
                <p:cNvSpPr/>
                <p:nvPr/>
              </p:nvSpPr>
              <p:spPr>
                <a:xfrm>
                  <a:off x="3101009" y="1361657"/>
                  <a:ext cx="795130" cy="639421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25" name="Rectangle 24"/>
              <p:cNvSpPr/>
              <p:nvPr/>
            </p:nvSpPr>
            <p:spPr>
              <a:xfrm>
                <a:off x="4030821" y="1406954"/>
                <a:ext cx="393373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FR" sz="2400" b="1" kern="0" dirty="0">
                    <a:latin typeface="Montserrat" panose="02000505000000020004" pitchFamily="2" charset="0"/>
                    <a:ea typeface="Julius Sans One"/>
                    <a:cs typeface="Julius Sans One"/>
                  </a:rPr>
                  <a:t>Ce qu'il faut retenir</a:t>
                </a:r>
              </a:p>
            </p:txBody>
          </p:sp>
        </p:grpSp>
        <p:sp>
          <p:nvSpPr>
            <p:cNvPr id="28" name="ZoneTexte 27"/>
            <p:cNvSpPr txBox="1"/>
            <p:nvPr/>
          </p:nvSpPr>
          <p:spPr>
            <a:xfrm>
              <a:off x="2637183" y="1163307"/>
              <a:ext cx="6361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Clr>
                  <a:srgbClr val="000000"/>
                </a:buClr>
                <a:buFont typeface="Arial"/>
              </a:pPr>
              <a:r>
                <a:rPr lang="fr-FR" sz="2400" b="1" kern="0" dirty="0">
                  <a:latin typeface="Montserrat" panose="02000505000000020004" pitchFamily="2" charset="0"/>
                  <a:ea typeface="Arial"/>
                  <a:cs typeface="Arial"/>
                  <a:sym typeface="Arial"/>
                </a:rPr>
                <a:t>01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2500269" y="1432985"/>
            <a:ext cx="8721489" cy="1292499"/>
            <a:chOff x="2234752" y="5000237"/>
            <a:chExt cx="8618778" cy="1292499"/>
          </a:xfrm>
        </p:grpSpPr>
        <p:grpSp>
          <p:nvGrpSpPr>
            <p:cNvPr id="31" name="Groupe 30"/>
            <p:cNvGrpSpPr/>
            <p:nvPr/>
          </p:nvGrpSpPr>
          <p:grpSpPr>
            <a:xfrm>
              <a:off x="2234752" y="5000237"/>
              <a:ext cx="8618778" cy="1292499"/>
              <a:chOff x="2637183" y="799055"/>
              <a:chExt cx="5931385" cy="1292499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2637183" y="799055"/>
                <a:ext cx="5931385" cy="1292499"/>
                <a:chOff x="3101009" y="1042702"/>
                <a:chExt cx="5931385" cy="1292499"/>
              </a:xfrm>
            </p:grpSpPr>
            <p:grpSp>
              <p:nvGrpSpPr>
                <p:cNvPr id="34" name="Groupe 33"/>
                <p:cNvGrpSpPr/>
                <p:nvPr/>
              </p:nvGrpSpPr>
              <p:grpSpPr>
                <a:xfrm>
                  <a:off x="3101009" y="1042702"/>
                  <a:ext cx="5931385" cy="1292499"/>
                  <a:chOff x="3101009" y="1042702"/>
                  <a:chExt cx="5931385" cy="1292499"/>
                </a:xfrm>
              </p:grpSpPr>
              <p:sp>
                <p:nvSpPr>
                  <p:cNvPr id="36" name="Flèche droite 35"/>
                  <p:cNvSpPr/>
                  <p:nvPr/>
                </p:nvSpPr>
                <p:spPr>
                  <a:xfrm>
                    <a:off x="3101009" y="1042702"/>
                    <a:ext cx="5931385" cy="1292499"/>
                  </a:xfrm>
                  <a:prstGeom prst="rightArrow">
                    <a:avLst/>
                  </a:prstGeom>
                  <a:noFill/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37" name="Ellipse 36"/>
                  <p:cNvSpPr/>
                  <p:nvPr/>
                </p:nvSpPr>
                <p:spPr>
                  <a:xfrm>
                    <a:off x="3101009" y="1361657"/>
                    <a:ext cx="795130" cy="639421"/>
                  </a:xfrm>
                  <a:prstGeom prst="ellipse">
                    <a:avLst/>
                  </a:prstGeom>
                  <a:noFill/>
                  <a:ln>
                    <a:solidFill>
                      <a:srgbClr val="00B05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5" name="Rectangle 34"/>
                <p:cNvSpPr/>
                <p:nvPr/>
              </p:nvSpPr>
              <p:spPr>
                <a:xfrm>
                  <a:off x="4030821" y="1406954"/>
                  <a:ext cx="3933735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endParaRPr lang="fr-FR" sz="2400" b="1" kern="0" dirty="0">
                    <a:solidFill>
                      <a:srgbClr val="92D050"/>
                    </a:solidFill>
                    <a:latin typeface="Montserrat" panose="02000505000000020004" pitchFamily="2" charset="0"/>
                    <a:ea typeface="Julius Sans One"/>
                    <a:cs typeface="Julius Sans One"/>
                  </a:endParaRPr>
                </a:p>
              </p:txBody>
            </p:sp>
          </p:grpSp>
          <p:sp>
            <p:nvSpPr>
              <p:cNvPr id="33" name="ZoneTexte 32"/>
              <p:cNvSpPr txBox="1"/>
              <p:nvPr/>
            </p:nvSpPr>
            <p:spPr>
              <a:xfrm>
                <a:off x="2637183" y="1163307"/>
                <a:ext cx="63610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buClr>
                    <a:srgbClr val="000000"/>
                  </a:buClr>
                  <a:buFont typeface="Arial"/>
                </a:pPr>
                <a:r>
                  <a:rPr lang="fr-FR" sz="2400" b="1" kern="0" dirty="0">
                    <a:latin typeface="Montserrat" panose="02000505000000020004" pitchFamily="2" charset="0"/>
                    <a:ea typeface="Arial"/>
                    <a:cs typeface="Arial"/>
                    <a:sym typeface="Arial"/>
                  </a:rPr>
                  <a:t>02</a:t>
                </a:r>
              </a:p>
            </p:txBody>
          </p:sp>
        </p:grpSp>
        <p:sp>
          <p:nvSpPr>
            <p:cNvPr id="30" name="Rectangle 29"/>
            <p:cNvSpPr/>
            <p:nvPr/>
          </p:nvSpPr>
          <p:spPr>
            <a:xfrm>
              <a:off x="3566995" y="5354965"/>
              <a:ext cx="69557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kern="0" dirty="0">
                  <a:latin typeface="Montserrat" panose="02000505000000020004" pitchFamily="2" charset="0"/>
                  <a:ea typeface="Julius Sans One"/>
                  <a:cs typeface="Julius Sans One"/>
                </a:rPr>
                <a:t>Alerte et signalisation des moyens de secours</a:t>
              </a:r>
            </a:p>
          </p:txBody>
        </p:sp>
      </p:grpSp>
      <p:grpSp>
        <p:nvGrpSpPr>
          <p:cNvPr id="49" name="Groupe 48"/>
          <p:cNvGrpSpPr/>
          <p:nvPr/>
        </p:nvGrpSpPr>
        <p:grpSpPr>
          <a:xfrm>
            <a:off x="2471685" y="2213843"/>
            <a:ext cx="8561610" cy="1292499"/>
            <a:chOff x="1334900" y="4729000"/>
            <a:chExt cx="8618778" cy="1292499"/>
          </a:xfrm>
        </p:grpSpPr>
        <p:grpSp>
          <p:nvGrpSpPr>
            <p:cNvPr id="40" name="Groupe 39"/>
            <p:cNvGrpSpPr/>
            <p:nvPr/>
          </p:nvGrpSpPr>
          <p:grpSpPr>
            <a:xfrm>
              <a:off x="1334900" y="4729000"/>
              <a:ext cx="8618778" cy="1292499"/>
              <a:chOff x="2234752" y="5000237"/>
              <a:chExt cx="8618778" cy="1292499"/>
            </a:xfrm>
          </p:grpSpPr>
          <p:grpSp>
            <p:nvGrpSpPr>
              <p:cNvPr id="41" name="Groupe 40"/>
              <p:cNvGrpSpPr/>
              <p:nvPr/>
            </p:nvGrpSpPr>
            <p:grpSpPr>
              <a:xfrm>
                <a:off x="2234752" y="5000237"/>
                <a:ext cx="8618778" cy="1292499"/>
                <a:chOff x="2637183" y="799055"/>
                <a:chExt cx="5931385" cy="1292499"/>
              </a:xfrm>
            </p:grpSpPr>
            <p:grpSp>
              <p:nvGrpSpPr>
                <p:cNvPr id="43" name="Groupe 42"/>
                <p:cNvGrpSpPr/>
                <p:nvPr/>
              </p:nvGrpSpPr>
              <p:grpSpPr>
                <a:xfrm>
                  <a:off x="2637183" y="799055"/>
                  <a:ext cx="5931385" cy="1292499"/>
                  <a:chOff x="3101009" y="1042702"/>
                  <a:chExt cx="5931385" cy="1292499"/>
                </a:xfrm>
              </p:grpSpPr>
              <p:grpSp>
                <p:nvGrpSpPr>
                  <p:cNvPr id="45" name="Groupe 44"/>
                  <p:cNvGrpSpPr/>
                  <p:nvPr/>
                </p:nvGrpSpPr>
                <p:grpSpPr>
                  <a:xfrm>
                    <a:off x="3101009" y="1042702"/>
                    <a:ext cx="5931385" cy="1292499"/>
                    <a:chOff x="3101009" y="1042702"/>
                    <a:chExt cx="5931385" cy="1292499"/>
                  </a:xfrm>
                </p:grpSpPr>
                <p:sp>
                  <p:nvSpPr>
                    <p:cNvPr id="47" name="Flèche droite 46"/>
                    <p:cNvSpPr/>
                    <p:nvPr/>
                  </p:nvSpPr>
                  <p:spPr>
                    <a:xfrm>
                      <a:off x="3101009" y="1042702"/>
                      <a:ext cx="5931385" cy="1292499"/>
                    </a:xfrm>
                    <a:prstGeom prst="rightArrow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48" name="Ellipse 47"/>
                    <p:cNvSpPr/>
                    <p:nvPr/>
                  </p:nvSpPr>
                  <p:spPr>
                    <a:xfrm>
                      <a:off x="3101009" y="1361657"/>
                      <a:ext cx="795130" cy="639421"/>
                    </a:xfrm>
                    <a:prstGeom prst="ellipse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46" name="Rectangle 45"/>
                  <p:cNvSpPr/>
                  <p:nvPr/>
                </p:nvSpPr>
                <p:spPr>
                  <a:xfrm>
                    <a:off x="4030821" y="1406954"/>
                    <a:ext cx="393373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fr-FR" sz="2400" b="1" kern="0" dirty="0">
                      <a:solidFill>
                        <a:srgbClr val="92D050"/>
                      </a:solidFill>
                      <a:latin typeface="Montserrat" panose="02000505000000020004" pitchFamily="2" charset="0"/>
                      <a:ea typeface="Julius Sans One"/>
                      <a:cs typeface="Julius Sans One"/>
                    </a:endParaRPr>
                  </a:p>
                </p:txBody>
              </p:sp>
            </p:grpSp>
            <p:sp>
              <p:nvSpPr>
                <p:cNvPr id="44" name="ZoneTexte 43"/>
                <p:cNvSpPr txBox="1"/>
                <p:nvPr/>
              </p:nvSpPr>
              <p:spPr>
                <a:xfrm>
                  <a:off x="2637183" y="1163307"/>
                  <a:ext cx="6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buClr>
                      <a:srgbClr val="000000"/>
                    </a:buClr>
                    <a:buFont typeface="Arial"/>
                  </a:pPr>
                  <a:r>
                    <a:rPr lang="fr-FR" sz="2400" b="1" kern="0" dirty="0">
                      <a:latin typeface="Montserrat" panose="02000505000000020004" pitchFamily="2" charset="0"/>
                      <a:ea typeface="Arial"/>
                      <a:cs typeface="Arial"/>
                      <a:sym typeface="Arial"/>
                    </a:rPr>
                    <a:t>03</a:t>
                  </a:r>
                </a:p>
              </p:txBody>
            </p:sp>
          </p:grpSp>
          <p:sp>
            <p:nvSpPr>
              <p:cNvPr id="42" name="Rectangle 41"/>
              <p:cNvSpPr/>
              <p:nvPr/>
            </p:nvSpPr>
            <p:spPr>
              <a:xfrm>
                <a:off x="3566995" y="5354965"/>
                <a:ext cx="1847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fr-FR" sz="2400" b="1" kern="0" dirty="0">
                  <a:solidFill>
                    <a:srgbClr val="92D050"/>
                  </a:solidFill>
                  <a:latin typeface="Montserrat" panose="02000505000000020004" pitchFamily="2" charset="0"/>
                  <a:ea typeface="Julius Sans One"/>
                  <a:cs typeface="Julius Sans One"/>
                </a:endParaRPr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2615376" y="5086074"/>
              <a:ext cx="278473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kern="0" dirty="0">
                  <a:latin typeface="Montserrat" panose="02000505000000020004" pitchFamily="2" charset="0"/>
                  <a:ea typeface="Julius Sans One"/>
                  <a:cs typeface="Julius Sans One"/>
                </a:rPr>
                <a:t>Accident, malaise</a:t>
              </a: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2485877" y="3006012"/>
            <a:ext cx="8618778" cy="1292499"/>
            <a:chOff x="1466282" y="4884942"/>
            <a:chExt cx="8618778" cy="1292499"/>
          </a:xfrm>
        </p:grpSpPr>
        <p:grpSp>
          <p:nvGrpSpPr>
            <p:cNvPr id="51" name="Groupe 50"/>
            <p:cNvGrpSpPr/>
            <p:nvPr/>
          </p:nvGrpSpPr>
          <p:grpSpPr>
            <a:xfrm>
              <a:off x="1466282" y="4884942"/>
              <a:ext cx="8618778" cy="1292499"/>
              <a:chOff x="2234752" y="5000237"/>
              <a:chExt cx="8618778" cy="1292499"/>
            </a:xfrm>
          </p:grpSpPr>
          <p:grpSp>
            <p:nvGrpSpPr>
              <p:cNvPr id="52" name="Groupe 51"/>
              <p:cNvGrpSpPr/>
              <p:nvPr/>
            </p:nvGrpSpPr>
            <p:grpSpPr>
              <a:xfrm>
                <a:off x="2234752" y="5000237"/>
                <a:ext cx="8618778" cy="1292499"/>
                <a:chOff x="2637183" y="799055"/>
                <a:chExt cx="5931385" cy="1292499"/>
              </a:xfrm>
            </p:grpSpPr>
            <p:grpSp>
              <p:nvGrpSpPr>
                <p:cNvPr id="54" name="Groupe 53"/>
                <p:cNvGrpSpPr/>
                <p:nvPr/>
              </p:nvGrpSpPr>
              <p:grpSpPr>
                <a:xfrm>
                  <a:off x="2637183" y="799055"/>
                  <a:ext cx="5931385" cy="1292499"/>
                  <a:chOff x="3101009" y="1042702"/>
                  <a:chExt cx="5931385" cy="1292499"/>
                </a:xfrm>
              </p:grpSpPr>
              <p:grpSp>
                <p:nvGrpSpPr>
                  <p:cNvPr id="56" name="Groupe 55"/>
                  <p:cNvGrpSpPr/>
                  <p:nvPr/>
                </p:nvGrpSpPr>
                <p:grpSpPr>
                  <a:xfrm>
                    <a:off x="3101009" y="1042702"/>
                    <a:ext cx="5931385" cy="1292499"/>
                    <a:chOff x="3101009" y="1042702"/>
                    <a:chExt cx="5931385" cy="1292499"/>
                  </a:xfrm>
                </p:grpSpPr>
                <p:sp>
                  <p:nvSpPr>
                    <p:cNvPr id="58" name="Flèche droite 57"/>
                    <p:cNvSpPr/>
                    <p:nvPr/>
                  </p:nvSpPr>
                  <p:spPr>
                    <a:xfrm>
                      <a:off x="3101009" y="1042702"/>
                      <a:ext cx="5931385" cy="1292499"/>
                    </a:xfrm>
                    <a:prstGeom prst="rightArrow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59" name="Ellipse 58"/>
                    <p:cNvSpPr/>
                    <p:nvPr/>
                  </p:nvSpPr>
                  <p:spPr>
                    <a:xfrm>
                      <a:off x="3101009" y="1361657"/>
                      <a:ext cx="795130" cy="639421"/>
                    </a:xfrm>
                    <a:prstGeom prst="ellipse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57" name="Rectangle 56"/>
                  <p:cNvSpPr/>
                  <p:nvPr/>
                </p:nvSpPr>
                <p:spPr>
                  <a:xfrm>
                    <a:off x="4030821" y="1406954"/>
                    <a:ext cx="393373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fr-FR" sz="2400" b="1" kern="0" dirty="0">
                      <a:solidFill>
                        <a:srgbClr val="92D050"/>
                      </a:solidFill>
                      <a:latin typeface="Montserrat" panose="02000505000000020004" pitchFamily="2" charset="0"/>
                      <a:ea typeface="Julius Sans One"/>
                      <a:cs typeface="Julius Sans One"/>
                    </a:endParaRPr>
                  </a:p>
                </p:txBody>
              </p:sp>
            </p:grpSp>
            <p:sp>
              <p:nvSpPr>
                <p:cNvPr id="55" name="ZoneTexte 54"/>
                <p:cNvSpPr txBox="1"/>
                <p:nvPr/>
              </p:nvSpPr>
              <p:spPr>
                <a:xfrm>
                  <a:off x="2637183" y="1163307"/>
                  <a:ext cx="6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buClr>
                      <a:srgbClr val="000000"/>
                    </a:buClr>
                    <a:buFont typeface="Arial"/>
                  </a:pPr>
                  <a:r>
                    <a:rPr lang="fr-FR" sz="2400" b="1" kern="0" dirty="0">
                      <a:latin typeface="Montserrat" panose="02000505000000020004" pitchFamily="2" charset="0"/>
                      <a:ea typeface="Arial"/>
                      <a:cs typeface="Arial"/>
                      <a:sym typeface="Arial"/>
                    </a:rPr>
                    <a:t>04</a:t>
                  </a:r>
                </a:p>
              </p:txBody>
            </p:sp>
          </p:grpSp>
          <p:sp>
            <p:nvSpPr>
              <p:cNvPr id="53" name="Rectangle 52"/>
              <p:cNvSpPr/>
              <p:nvPr/>
            </p:nvSpPr>
            <p:spPr>
              <a:xfrm>
                <a:off x="3566995" y="5354965"/>
                <a:ext cx="1847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fr-FR" sz="2400" b="1" kern="0" dirty="0">
                  <a:solidFill>
                    <a:srgbClr val="92D050"/>
                  </a:solidFill>
                  <a:latin typeface="Montserrat" panose="02000505000000020004" pitchFamily="2" charset="0"/>
                  <a:ea typeface="Julius Sans One"/>
                  <a:cs typeface="Julius Sans One"/>
                </a:endParaRPr>
              </a:p>
            </p:txBody>
          </p:sp>
        </p:grpSp>
        <p:sp>
          <p:nvSpPr>
            <p:cNvPr id="50" name="Rectangle 49"/>
            <p:cNvSpPr/>
            <p:nvPr/>
          </p:nvSpPr>
          <p:spPr>
            <a:xfrm>
              <a:off x="2760884" y="5313434"/>
              <a:ext cx="444544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kern="0" dirty="0">
                  <a:latin typeface="Montserrat" panose="02000505000000020004" pitchFamily="2" charset="0"/>
                  <a:ea typeface="Julius Sans One"/>
                  <a:cs typeface="Julius Sans One"/>
                </a:rPr>
                <a:t>Matériel de premiers secours</a:t>
              </a:r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2420525" y="4718605"/>
            <a:ext cx="8618778" cy="1292499"/>
            <a:chOff x="1334900" y="4729000"/>
            <a:chExt cx="8618778" cy="1292499"/>
          </a:xfrm>
        </p:grpSpPr>
        <p:grpSp>
          <p:nvGrpSpPr>
            <p:cNvPr id="63" name="Groupe 62"/>
            <p:cNvGrpSpPr/>
            <p:nvPr/>
          </p:nvGrpSpPr>
          <p:grpSpPr>
            <a:xfrm>
              <a:off x="1334900" y="4729000"/>
              <a:ext cx="8618778" cy="1292499"/>
              <a:chOff x="2234752" y="5000237"/>
              <a:chExt cx="8618778" cy="1292499"/>
            </a:xfrm>
          </p:grpSpPr>
          <p:grpSp>
            <p:nvGrpSpPr>
              <p:cNvPr id="65" name="Groupe 64"/>
              <p:cNvGrpSpPr/>
              <p:nvPr/>
            </p:nvGrpSpPr>
            <p:grpSpPr>
              <a:xfrm>
                <a:off x="2234752" y="5000237"/>
                <a:ext cx="8618778" cy="1292499"/>
                <a:chOff x="2637183" y="799055"/>
                <a:chExt cx="5931385" cy="1292499"/>
              </a:xfrm>
            </p:grpSpPr>
            <p:grpSp>
              <p:nvGrpSpPr>
                <p:cNvPr id="67" name="Groupe 66"/>
                <p:cNvGrpSpPr/>
                <p:nvPr/>
              </p:nvGrpSpPr>
              <p:grpSpPr>
                <a:xfrm>
                  <a:off x="2637183" y="799055"/>
                  <a:ext cx="5931385" cy="1292499"/>
                  <a:chOff x="3101009" y="1042702"/>
                  <a:chExt cx="5931385" cy="1292499"/>
                </a:xfrm>
              </p:grpSpPr>
              <p:grpSp>
                <p:nvGrpSpPr>
                  <p:cNvPr id="69" name="Groupe 68"/>
                  <p:cNvGrpSpPr/>
                  <p:nvPr/>
                </p:nvGrpSpPr>
                <p:grpSpPr>
                  <a:xfrm>
                    <a:off x="3101009" y="1042702"/>
                    <a:ext cx="5931385" cy="1292499"/>
                    <a:chOff x="3101009" y="1042702"/>
                    <a:chExt cx="5931385" cy="1292499"/>
                  </a:xfrm>
                </p:grpSpPr>
                <p:sp>
                  <p:nvSpPr>
                    <p:cNvPr id="71" name="Flèche droite 70"/>
                    <p:cNvSpPr/>
                    <p:nvPr/>
                  </p:nvSpPr>
                  <p:spPr>
                    <a:xfrm>
                      <a:off x="3101009" y="1042702"/>
                      <a:ext cx="5931385" cy="1292499"/>
                    </a:xfrm>
                    <a:prstGeom prst="rightArrow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72" name="Ellipse 71"/>
                    <p:cNvSpPr/>
                    <p:nvPr/>
                  </p:nvSpPr>
                  <p:spPr>
                    <a:xfrm>
                      <a:off x="3101009" y="1361657"/>
                      <a:ext cx="795130" cy="639421"/>
                    </a:xfrm>
                    <a:prstGeom prst="ellipse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70" name="Rectangle 69"/>
                  <p:cNvSpPr/>
                  <p:nvPr/>
                </p:nvSpPr>
                <p:spPr>
                  <a:xfrm>
                    <a:off x="4030821" y="1406954"/>
                    <a:ext cx="393373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fr-FR" sz="2400" b="1" kern="0" dirty="0">
                      <a:solidFill>
                        <a:srgbClr val="92D050"/>
                      </a:solidFill>
                      <a:latin typeface="Montserrat" panose="02000505000000020004" pitchFamily="2" charset="0"/>
                      <a:ea typeface="Julius Sans One"/>
                      <a:cs typeface="Julius Sans One"/>
                    </a:endParaRPr>
                  </a:p>
                </p:txBody>
              </p:sp>
            </p:grpSp>
            <p:sp>
              <p:nvSpPr>
                <p:cNvPr id="68" name="ZoneTexte 67"/>
                <p:cNvSpPr txBox="1"/>
                <p:nvPr/>
              </p:nvSpPr>
              <p:spPr>
                <a:xfrm>
                  <a:off x="2637183" y="1163307"/>
                  <a:ext cx="6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buClr>
                      <a:srgbClr val="000000"/>
                    </a:buClr>
                    <a:buFont typeface="Arial"/>
                  </a:pPr>
                  <a:r>
                    <a:rPr lang="fr-FR" sz="2400" b="1" kern="0" dirty="0">
                      <a:latin typeface="Montserrat" panose="02000505000000020004" pitchFamily="2" charset="0"/>
                      <a:ea typeface="Arial"/>
                      <a:cs typeface="Arial"/>
                      <a:sym typeface="Arial"/>
                    </a:rPr>
                    <a:t>06</a:t>
                  </a:r>
                </a:p>
              </p:txBody>
            </p:sp>
          </p:grpSp>
          <p:sp>
            <p:nvSpPr>
              <p:cNvPr id="66" name="Rectangle 65"/>
              <p:cNvSpPr/>
              <p:nvPr/>
            </p:nvSpPr>
            <p:spPr>
              <a:xfrm>
                <a:off x="3566995" y="5354965"/>
                <a:ext cx="1847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fr-FR" sz="2400" b="1" kern="0" dirty="0">
                  <a:solidFill>
                    <a:srgbClr val="92D050"/>
                  </a:solidFill>
                  <a:latin typeface="Montserrat" panose="02000505000000020004" pitchFamily="2" charset="0"/>
                  <a:ea typeface="Julius Sans One"/>
                  <a:cs typeface="Julius Sans One"/>
                </a:endParaRPr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2615376" y="5086074"/>
              <a:ext cx="198323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kern="0" dirty="0">
                  <a:latin typeface="Montserrat" panose="02000505000000020004" pitchFamily="2" charset="0"/>
                  <a:ea typeface="Julius Sans One"/>
                  <a:cs typeface="Julius Sans One"/>
                </a:rPr>
                <a:t>Conclusion</a:t>
              </a:r>
            </a:p>
          </p:txBody>
        </p:sp>
      </p:grpSp>
      <p:grpSp>
        <p:nvGrpSpPr>
          <p:cNvPr id="2" name="Groupe 61">
            <a:extLst>
              <a:ext uri="{FF2B5EF4-FFF2-40B4-BE49-F238E27FC236}">
                <a16:creationId xmlns:a16="http://schemas.microsoft.com/office/drawing/2014/main" id="{C6E71B2E-7DDC-0106-C937-61AAAA0A233F}"/>
              </a:ext>
            </a:extLst>
          </p:cNvPr>
          <p:cNvGrpSpPr/>
          <p:nvPr/>
        </p:nvGrpSpPr>
        <p:grpSpPr>
          <a:xfrm>
            <a:off x="2471685" y="3869583"/>
            <a:ext cx="8618778" cy="1292499"/>
            <a:chOff x="1334900" y="4729000"/>
            <a:chExt cx="8618778" cy="1292499"/>
          </a:xfrm>
        </p:grpSpPr>
        <p:grpSp>
          <p:nvGrpSpPr>
            <p:cNvPr id="4" name="Groupe 62">
              <a:extLst>
                <a:ext uri="{FF2B5EF4-FFF2-40B4-BE49-F238E27FC236}">
                  <a16:creationId xmlns:a16="http://schemas.microsoft.com/office/drawing/2014/main" id="{FD78CCC5-867B-DFD8-9A05-C5E578FD6FA3}"/>
                </a:ext>
              </a:extLst>
            </p:cNvPr>
            <p:cNvGrpSpPr/>
            <p:nvPr/>
          </p:nvGrpSpPr>
          <p:grpSpPr>
            <a:xfrm>
              <a:off x="1334900" y="4729000"/>
              <a:ext cx="8618778" cy="1292499"/>
              <a:chOff x="2234752" y="5000237"/>
              <a:chExt cx="8618778" cy="1292499"/>
            </a:xfrm>
          </p:grpSpPr>
          <p:grpSp>
            <p:nvGrpSpPr>
              <p:cNvPr id="8" name="Groupe 64">
                <a:extLst>
                  <a:ext uri="{FF2B5EF4-FFF2-40B4-BE49-F238E27FC236}">
                    <a16:creationId xmlns:a16="http://schemas.microsoft.com/office/drawing/2014/main" id="{CF549E0E-C24E-5C06-11DF-536BC541075C}"/>
                  </a:ext>
                </a:extLst>
              </p:cNvPr>
              <p:cNvGrpSpPr/>
              <p:nvPr/>
            </p:nvGrpSpPr>
            <p:grpSpPr>
              <a:xfrm>
                <a:off x="2234752" y="5000237"/>
                <a:ext cx="8618778" cy="1292499"/>
                <a:chOff x="2637183" y="799055"/>
                <a:chExt cx="5931385" cy="1292499"/>
              </a:xfrm>
            </p:grpSpPr>
            <p:grpSp>
              <p:nvGrpSpPr>
                <p:cNvPr id="10" name="Groupe 66">
                  <a:extLst>
                    <a:ext uri="{FF2B5EF4-FFF2-40B4-BE49-F238E27FC236}">
                      <a16:creationId xmlns:a16="http://schemas.microsoft.com/office/drawing/2014/main" id="{40BAAF79-B0A0-6B9F-CB20-E228C2A9BEDE}"/>
                    </a:ext>
                  </a:extLst>
                </p:cNvPr>
                <p:cNvGrpSpPr/>
                <p:nvPr/>
              </p:nvGrpSpPr>
              <p:grpSpPr>
                <a:xfrm>
                  <a:off x="2637183" y="799055"/>
                  <a:ext cx="5931385" cy="1292499"/>
                  <a:chOff x="3101009" y="1042702"/>
                  <a:chExt cx="5931385" cy="1292499"/>
                </a:xfrm>
              </p:grpSpPr>
              <p:grpSp>
                <p:nvGrpSpPr>
                  <p:cNvPr id="12" name="Groupe 68">
                    <a:extLst>
                      <a:ext uri="{FF2B5EF4-FFF2-40B4-BE49-F238E27FC236}">
                        <a16:creationId xmlns:a16="http://schemas.microsoft.com/office/drawing/2014/main" id="{CC579029-D7BF-4C92-4746-819EB2B45F8E}"/>
                      </a:ext>
                    </a:extLst>
                  </p:cNvPr>
                  <p:cNvGrpSpPr/>
                  <p:nvPr/>
                </p:nvGrpSpPr>
                <p:grpSpPr>
                  <a:xfrm>
                    <a:off x="3101009" y="1042702"/>
                    <a:ext cx="5931385" cy="1292499"/>
                    <a:chOff x="3101009" y="1042702"/>
                    <a:chExt cx="5931385" cy="1292499"/>
                  </a:xfrm>
                </p:grpSpPr>
                <p:sp>
                  <p:nvSpPr>
                    <p:cNvPr id="14" name="Flèche droite 70">
                      <a:extLst>
                        <a:ext uri="{FF2B5EF4-FFF2-40B4-BE49-F238E27FC236}">
                          <a16:creationId xmlns:a16="http://schemas.microsoft.com/office/drawing/2014/main" id="{F6B6035C-9FC4-3AE8-2659-FFD6952076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01009" y="1042702"/>
                      <a:ext cx="5931385" cy="1292499"/>
                    </a:xfrm>
                    <a:prstGeom prst="rightArrow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sp>
                  <p:nvSpPr>
                    <p:cNvPr id="15" name="Ellipse 71">
                      <a:extLst>
                        <a:ext uri="{FF2B5EF4-FFF2-40B4-BE49-F238E27FC236}">
                          <a16:creationId xmlns:a16="http://schemas.microsoft.com/office/drawing/2014/main" id="{22301A02-1F2F-408A-0523-13EA2029B1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101009" y="1361657"/>
                      <a:ext cx="795130" cy="639421"/>
                    </a:xfrm>
                    <a:prstGeom prst="ellipse">
                      <a:avLst/>
                    </a:prstGeom>
                    <a:noFill/>
                    <a:ln>
                      <a:solidFill>
                        <a:srgbClr val="00B05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3B3EFCB2-75AE-C7B6-7C5A-B9B0D680E520}"/>
                      </a:ext>
                    </a:extLst>
                  </p:cNvPr>
                  <p:cNvSpPr/>
                  <p:nvPr/>
                </p:nvSpPr>
                <p:spPr>
                  <a:xfrm>
                    <a:off x="4030821" y="1406954"/>
                    <a:ext cx="3933735" cy="46166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endParaRPr lang="fr-FR" sz="2400" b="1" kern="0" dirty="0">
                      <a:solidFill>
                        <a:srgbClr val="92D050"/>
                      </a:solidFill>
                      <a:latin typeface="Montserrat" panose="02000505000000020004" pitchFamily="2" charset="0"/>
                      <a:ea typeface="Julius Sans One"/>
                      <a:cs typeface="Julius Sans One"/>
                    </a:endParaRPr>
                  </a:p>
                </p:txBody>
              </p:sp>
            </p:grpSp>
            <p:sp>
              <p:nvSpPr>
                <p:cNvPr id="11" name="ZoneTexte 67">
                  <a:extLst>
                    <a:ext uri="{FF2B5EF4-FFF2-40B4-BE49-F238E27FC236}">
                      <a16:creationId xmlns:a16="http://schemas.microsoft.com/office/drawing/2014/main" id="{8AD14B13-7EA7-A846-B1B2-5085EACC5BE2}"/>
                    </a:ext>
                  </a:extLst>
                </p:cNvPr>
                <p:cNvSpPr txBox="1"/>
                <p:nvPr/>
              </p:nvSpPr>
              <p:spPr>
                <a:xfrm>
                  <a:off x="2637183" y="1163307"/>
                  <a:ext cx="63610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>
                    <a:buClr>
                      <a:srgbClr val="000000"/>
                    </a:buClr>
                    <a:buFont typeface="Arial"/>
                  </a:pPr>
                  <a:r>
                    <a:rPr lang="fr-FR" sz="2400" b="1" kern="0" dirty="0">
                      <a:latin typeface="Montserrat" panose="02000505000000020004" pitchFamily="2" charset="0"/>
                      <a:ea typeface="Arial"/>
                      <a:cs typeface="Arial"/>
                      <a:sym typeface="Arial"/>
                    </a:rPr>
                    <a:t>05</a:t>
                  </a: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F06FD03-CDA8-73DE-9EBF-9635029ECFD2}"/>
                  </a:ext>
                </a:extLst>
              </p:cNvPr>
              <p:cNvSpPr/>
              <p:nvPr/>
            </p:nvSpPr>
            <p:spPr>
              <a:xfrm>
                <a:off x="3566995" y="5354965"/>
                <a:ext cx="18473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fr-FR" sz="2400" b="1" kern="0" dirty="0">
                  <a:solidFill>
                    <a:srgbClr val="92D050"/>
                  </a:solidFill>
                  <a:latin typeface="Montserrat" panose="02000505000000020004" pitchFamily="2" charset="0"/>
                  <a:ea typeface="Julius Sans One"/>
                  <a:cs typeface="Julius Sans One"/>
                </a:endParaRP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302136-4B24-3BFF-4720-E3084E7A30AE}"/>
                </a:ext>
              </a:extLst>
            </p:cNvPr>
            <p:cNvSpPr/>
            <p:nvPr/>
          </p:nvSpPr>
          <p:spPr>
            <a:xfrm>
              <a:off x="2615376" y="5086074"/>
              <a:ext cx="143180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kern="0" dirty="0">
                  <a:latin typeface="Montserrat" panose="02000505000000020004" pitchFamily="2" charset="0"/>
                  <a:ea typeface="Julius Sans One"/>
                  <a:cs typeface="Julius Sans One"/>
                </a:rPr>
                <a:t>Incendie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3634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44204" y="257578"/>
            <a:ext cx="55758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Trousse de secours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163" y="1774664"/>
            <a:ext cx="6542466" cy="369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6809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189" y="140526"/>
            <a:ext cx="52361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ea typeface="+mj-ea"/>
                <a:cs typeface="+mj-cs"/>
              </a:rPr>
              <a:t>Protection du SST</a:t>
            </a: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1905143260"/>
              </p:ext>
            </p:extLst>
          </p:nvPr>
        </p:nvGraphicFramePr>
        <p:xfrm>
          <a:off x="283335" y="1063856"/>
          <a:ext cx="1151371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45274" y="140526"/>
            <a:ext cx="3084843" cy="345673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698" y="1247789"/>
            <a:ext cx="3348508" cy="247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38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68189" y="140526"/>
            <a:ext cx="51390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>
                <a:solidFill>
                  <a:srgbClr val="00B050"/>
                </a:solidFill>
                <a:ea typeface="+mj-ea"/>
                <a:cs typeface="+mj-cs"/>
              </a:rPr>
              <a:t>Matériel de soins</a:t>
            </a:r>
            <a:endParaRPr lang="fr-FR" sz="5400" b="1" dirty="0">
              <a:solidFill>
                <a:srgbClr val="00B050"/>
              </a:solidFill>
              <a:ea typeface="+mj-ea"/>
              <a:cs typeface="+mj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3588" y="1685372"/>
            <a:ext cx="66755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La prise en charge d'une plaie peut se faire à l'aide de :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savon liquide (dosette ou flacon),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antiseptique,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compresses stériles,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pansements adhésifs sous emballage,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rouleau de sparadrap hypoallergénique,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bandes extensibles,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paire de ciseaux à bouts ronds permettant de découper les pansements et les bandages, voire les vêtements,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couverture de survie,</a:t>
            </a:r>
          </a:p>
          <a:p>
            <a:pPr marL="285750" indent="457200" algn="just">
              <a:buFont typeface="Wingdings" panose="05000000000000000000" pitchFamily="2" charset="2"/>
              <a:buChar char="v"/>
            </a:pPr>
            <a:r>
              <a:rPr lang="fr-FR" dirty="0"/>
              <a:t>poches plastiques réservées aux déchets d'activité de soins.</a:t>
            </a:r>
          </a:p>
          <a:p>
            <a:pPr indent="457200" algn="just"/>
            <a:r>
              <a:rPr lang="fr-FR" dirty="0"/>
              <a:t>De plus, des morceaux de sucre peuvent être utiles en cas de malaise.</a:t>
            </a:r>
          </a:p>
        </p:txBody>
      </p:sp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877" y="1762125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253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3339548" y="0"/>
            <a:ext cx="1616172" cy="312751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74" name="Google Shape;224;p34"/>
          <p:cNvSpPr txBox="1">
            <a:spLocks noGrp="1"/>
          </p:cNvSpPr>
          <p:nvPr>
            <p:ph type="title" idx="4294967295"/>
          </p:nvPr>
        </p:nvSpPr>
        <p:spPr>
          <a:xfrm>
            <a:off x="7445864" y="290398"/>
            <a:ext cx="1670663" cy="15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7200"/>
            </a:pPr>
            <a:r>
              <a:rPr lang="en" sz="9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05</a:t>
            </a:r>
            <a:endParaRPr sz="9600" b="1" kern="1200" dirty="0">
              <a:solidFill>
                <a:srgbClr val="00B050"/>
              </a:solidFill>
              <a:latin typeface="+mj-lt"/>
              <a:ea typeface="+mj-ea"/>
              <a:cs typeface="+mj-cs"/>
              <a:sym typeface="Montserrat"/>
            </a:endParaRPr>
          </a:p>
        </p:txBody>
      </p:sp>
      <p:sp>
        <p:nvSpPr>
          <p:cNvPr id="75" name="Google Shape;222;p34"/>
          <p:cNvSpPr txBox="1">
            <a:spLocks noGrp="1"/>
          </p:cNvSpPr>
          <p:nvPr>
            <p:ph type="title"/>
          </p:nvPr>
        </p:nvSpPr>
        <p:spPr>
          <a:xfrm>
            <a:off x="5102612" y="2774370"/>
            <a:ext cx="676929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90000"/>
              </a:lnSpc>
              <a:buSzPts val="7200"/>
            </a:pPr>
            <a:r>
              <a:rPr lang="fr-FR" sz="5400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Incendie</a:t>
            </a: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endParaRPr sz="5400" kern="120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55305" y="3127513"/>
            <a:ext cx="1484243" cy="1961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992" y="2805540"/>
            <a:ext cx="5786530" cy="379385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13" y="301223"/>
            <a:ext cx="17811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19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3615592201"/>
              </p:ext>
            </p:extLst>
          </p:nvPr>
        </p:nvGraphicFramePr>
        <p:xfrm>
          <a:off x="309879" y="734097"/>
          <a:ext cx="7842447" cy="5284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99593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4492" y="681439"/>
            <a:ext cx="3911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Pour ce faire, 3 axes sont à développer :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204107481"/>
              </p:ext>
            </p:extLst>
          </p:nvPr>
        </p:nvGraphicFramePr>
        <p:xfrm>
          <a:off x="561947" y="123482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6003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7578" y="0"/>
            <a:ext cx="86159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dirty="0">
                <a:solidFill>
                  <a:srgbClr val="00B050"/>
                </a:solidFill>
                <a:ea typeface="+mj-ea"/>
                <a:cs typeface="+mj-cs"/>
              </a:rPr>
              <a:t>Equipiers d'intervention incendie</a:t>
            </a:r>
          </a:p>
        </p:txBody>
      </p:sp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5794" y="769511"/>
            <a:ext cx="82467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Ils interviennent quand un incendie se déclenche. On distingue trois niveaux de rôle :</a:t>
            </a: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4051011412"/>
              </p:ext>
            </p:extLst>
          </p:nvPr>
        </p:nvGraphicFramePr>
        <p:xfrm>
          <a:off x="314566" y="1494990"/>
          <a:ext cx="8128000" cy="391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0647" y="2131374"/>
            <a:ext cx="3405385" cy="34262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34BE35-60C1-5325-1209-B2D8494FEFA3}"/>
              </a:ext>
            </a:extLst>
          </p:cNvPr>
          <p:cNvSpPr/>
          <p:nvPr/>
        </p:nvSpPr>
        <p:spPr>
          <a:xfrm>
            <a:off x="257578" y="4991372"/>
            <a:ext cx="2413466" cy="157248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MA" dirty="0"/>
              <a:t>Manipulation des moyens de premier intervention.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MA" dirty="0"/>
              <a:t>Formé à la sécurité incendie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5C8E3E-C99F-CD26-26B9-94EFD0747202}"/>
              </a:ext>
            </a:extLst>
          </p:cNvPr>
          <p:cNvSpPr/>
          <p:nvPr/>
        </p:nvSpPr>
        <p:spPr>
          <a:xfrm>
            <a:off x="2918375" y="4836343"/>
            <a:ext cx="2638753" cy="188254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MA" dirty="0"/>
              <a:t>Formation complète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MA" dirty="0"/>
              <a:t>Renforcent les témoins  du début de l’incendie avec les moyens d’intervention  disponible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7E129A-50C1-C584-6DE5-68F97989E132}"/>
              </a:ext>
            </a:extLst>
          </p:cNvPr>
          <p:cNvSpPr/>
          <p:nvPr/>
        </p:nvSpPr>
        <p:spPr>
          <a:xfrm>
            <a:off x="5848808" y="4439221"/>
            <a:ext cx="2657326" cy="22947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MA" dirty="0"/>
              <a:t>Formation  Qualifiante et complète Concernant  la lutte contre l’incendie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MA" dirty="0"/>
              <a:t>mettre en œuvre tout type d’équipement d’extinction.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FDAB4DBD-511A-991B-E031-3F4A6FBAEBBB}"/>
              </a:ext>
            </a:extLst>
          </p:cNvPr>
          <p:cNvSpPr/>
          <p:nvPr/>
        </p:nvSpPr>
        <p:spPr>
          <a:xfrm>
            <a:off x="1391183" y="4404626"/>
            <a:ext cx="225287" cy="557800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A9130E78-4B9D-FA08-C032-3D8251754DBB}"/>
              </a:ext>
            </a:extLst>
          </p:cNvPr>
          <p:cNvSpPr/>
          <p:nvPr/>
        </p:nvSpPr>
        <p:spPr>
          <a:xfrm>
            <a:off x="7064827" y="4039436"/>
            <a:ext cx="225288" cy="561717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4202588-D0A3-A74E-F4BE-571734B86088}"/>
              </a:ext>
            </a:extLst>
          </p:cNvPr>
          <p:cNvSpPr/>
          <p:nvPr/>
        </p:nvSpPr>
        <p:spPr>
          <a:xfrm>
            <a:off x="4070744" y="4279911"/>
            <a:ext cx="225287" cy="55780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474001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7818" y="783171"/>
            <a:ext cx="7934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  <a:ea typeface="+mj-ea"/>
                <a:cs typeface="+mj-cs"/>
              </a:rPr>
              <a:t>Matériels d’extinction pour la lutte contre l’incendie</a:t>
            </a:r>
          </a:p>
        </p:txBody>
      </p:sp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3791" y="2690336"/>
            <a:ext cx="6096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b="1" u="sng" dirty="0"/>
              <a:t>L’utilisation des extincteurs ou robinets d’incendie armés </a:t>
            </a:r>
            <a:r>
              <a:rPr lang="fr-MA" b="1" u="sng" dirty="0"/>
              <a:t>RIA</a:t>
            </a:r>
            <a:r>
              <a:rPr lang="fr-FR" dirty="0"/>
              <a:t> (matériels de première intervention) permet, dans bien des cas, d’éteindre un début d’incendie et de limiter ainsi l’extension du feu, avant l’intervention de moyens plus importants. 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913" y="927925"/>
            <a:ext cx="2914296" cy="2627577"/>
          </a:xfrm>
          <a:prstGeom prst="rect">
            <a:avLst/>
          </a:prstGeom>
        </p:spPr>
      </p:pic>
      <p:pic>
        <p:nvPicPr>
          <p:cNvPr id="1026" name="Picture 2" descr="RIA – Robinet d'incendie armé">
            <a:extLst>
              <a:ext uri="{FF2B5EF4-FFF2-40B4-BE49-F238E27FC236}">
                <a16:creationId xmlns:a16="http://schemas.microsoft.com/office/drawing/2014/main" id="{AB49C098-7369-5896-4EDF-C9181622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09" y="3640566"/>
            <a:ext cx="3465400" cy="316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CB3DBA-5EC6-026E-8AB0-C3E6524D9C5C}"/>
              </a:ext>
            </a:extLst>
          </p:cNvPr>
          <p:cNvSpPr txBox="1"/>
          <p:nvPr/>
        </p:nvSpPr>
        <p:spPr>
          <a:xfrm>
            <a:off x="596874" y="1678308"/>
            <a:ext cx="7917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u="sng" dirty="0"/>
              <a:t>matériels de première intervention </a:t>
            </a:r>
            <a:r>
              <a:rPr lang="fr-FR" b="1" dirty="0">
                <a:solidFill>
                  <a:srgbClr val="FF0000"/>
                </a:solidFill>
              </a:rPr>
              <a:t>et</a:t>
            </a:r>
            <a:r>
              <a:rPr lang="fr-FR" b="1" u="sng" dirty="0"/>
              <a:t> les matériels de seconde intervention </a:t>
            </a:r>
            <a:endParaRPr lang="fr-MA" dirty="0"/>
          </a:p>
          <a:p>
            <a:r>
              <a:rPr lang="fr-M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5980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7578" y="186823"/>
            <a:ext cx="7934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>
                <a:solidFill>
                  <a:srgbClr val="00B050"/>
                </a:solidFill>
                <a:ea typeface="+mj-ea"/>
                <a:cs typeface="+mj-cs"/>
              </a:rPr>
              <a:t>Matériels d’extinction pour la lutte contre l’incendie</a:t>
            </a:r>
          </a:p>
        </p:txBody>
      </p:sp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95473" y="1633968"/>
            <a:ext cx="84545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b="1" u="sng" dirty="0"/>
              <a:t>Le matériel de seconde intervention </a:t>
            </a:r>
            <a:r>
              <a:rPr lang="fr-FR" dirty="0"/>
              <a:t>plus </a:t>
            </a:r>
            <a:r>
              <a:rPr lang="fr-FR" b="1" u="sng" dirty="0"/>
              <a:t>puissant </a:t>
            </a:r>
            <a:r>
              <a:rPr lang="fr-FR" dirty="0"/>
              <a:t>et plus </a:t>
            </a:r>
            <a:r>
              <a:rPr lang="fr-FR" b="1" u="sng" dirty="0"/>
              <a:t>lourd </a:t>
            </a:r>
            <a:r>
              <a:rPr lang="fr-FR" dirty="0"/>
              <a:t>à mettre en œuvre peut être nécessaire en cas de </a:t>
            </a:r>
            <a:r>
              <a:rPr lang="fr-FR" b="1" u="sng" dirty="0"/>
              <a:t>risque d’incendie</a:t>
            </a:r>
            <a:r>
              <a:rPr lang="fr-FR" dirty="0"/>
              <a:t> plus important ou lorsque le site est éloigné d’un centre d’incendie et de secours : </a:t>
            </a:r>
          </a:p>
          <a:p>
            <a:pPr indent="457200">
              <a:buFont typeface="Arial" panose="020B0604020202020204" pitchFamily="34" charset="0"/>
              <a:buChar char="•"/>
            </a:pPr>
            <a:r>
              <a:rPr lang="fr-FR" b="1" u="sng" dirty="0"/>
              <a:t>des installations fixes d’alimentation en eau (collecteur d’incendie, colonne sèche, colonne en charge…),</a:t>
            </a:r>
          </a:p>
          <a:p>
            <a:pPr indent="457200">
              <a:buFont typeface="Arial" panose="020B0604020202020204" pitchFamily="34" charset="0"/>
              <a:buChar char="•"/>
            </a:pPr>
            <a:r>
              <a:rPr lang="fr-FR" b="1" u="sng" dirty="0"/>
              <a:t>des tuyaux à brancher sur les bouches d’incendie, poteaux d’incendie ou sur le refoulement d’une motopompe,</a:t>
            </a:r>
          </a:p>
          <a:p>
            <a:pPr indent="457200">
              <a:buFont typeface="Arial" panose="020B0604020202020204" pitchFamily="34" charset="0"/>
              <a:buChar char="•"/>
            </a:pPr>
            <a:r>
              <a:rPr lang="fr-FR" b="1" u="sng" dirty="0"/>
              <a:t>des lances d’incendie,</a:t>
            </a:r>
          </a:p>
          <a:p>
            <a:pPr indent="457200">
              <a:buFont typeface="Arial" panose="020B0604020202020204" pitchFamily="34" charset="0"/>
              <a:buChar char="•"/>
            </a:pPr>
            <a:r>
              <a:rPr lang="fr-FR" b="1" u="sng" dirty="0"/>
              <a:t>des réservoirs d’alimentation en eau supplémentaires .</a:t>
            </a:r>
          </a:p>
          <a:p>
            <a:pPr indent="457200" algn="just"/>
            <a:endParaRPr lang="fr-FR" b="1" u="sng" dirty="0">
              <a:solidFill>
                <a:srgbClr val="7030A0"/>
              </a:solidFill>
            </a:endParaRPr>
          </a:p>
          <a:p>
            <a:pPr indent="457200" algn="just"/>
            <a:r>
              <a:rPr lang="fr-FR" sz="2400" b="1" u="sng" dirty="0" err="1">
                <a:solidFill>
                  <a:srgbClr val="FF0000"/>
                </a:solidFill>
              </a:rPr>
              <a:t>NB:</a:t>
            </a:r>
            <a:r>
              <a:rPr lang="fr-FR" b="1" u="sng" dirty="0" err="1">
                <a:solidFill>
                  <a:srgbClr val="7030A0"/>
                </a:solidFill>
              </a:rPr>
              <a:t>L’ensemble</a:t>
            </a:r>
            <a:r>
              <a:rPr lang="fr-FR" b="1" u="sng" dirty="0">
                <a:solidFill>
                  <a:srgbClr val="7030A0"/>
                </a:solidFill>
              </a:rPr>
              <a:t> de ces équipements doit être contrôlé régulièrement par des personnes compétentes.</a:t>
            </a:r>
          </a:p>
        </p:txBody>
      </p:sp>
      <p:pic>
        <p:nvPicPr>
          <p:cNvPr id="2050" name="Picture 2" descr="Equipier de seconde intervention (ESI) - Ignis Formation">
            <a:extLst>
              <a:ext uri="{FF2B5EF4-FFF2-40B4-BE49-F238E27FC236}">
                <a16:creationId xmlns:a16="http://schemas.microsoft.com/office/drawing/2014/main" id="{F741E0A7-AAEC-CB77-31A0-3238489AB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791" y="710043"/>
            <a:ext cx="2796209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01D92B-C11F-5464-267B-AC075868AC26}"/>
              </a:ext>
            </a:extLst>
          </p:cNvPr>
          <p:cNvSpPr/>
          <p:nvPr/>
        </p:nvSpPr>
        <p:spPr>
          <a:xfrm>
            <a:off x="9782103" y="5778625"/>
            <a:ext cx="2629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/>
              <a:t>Une lances d’incendie</a:t>
            </a:r>
            <a:endParaRPr lang="fr-FR" b="1" u="sng" dirty="0">
              <a:solidFill>
                <a:srgbClr val="7030A0"/>
              </a:solidFill>
            </a:endParaRPr>
          </a:p>
        </p:txBody>
      </p:sp>
      <p:pic>
        <p:nvPicPr>
          <p:cNvPr id="4" name="Picture 2" descr="OPTRAPONS 500 R - BSPP - Lance d'incendie DMR à débit et jet réglables -  LauguiConcept %">
            <a:extLst>
              <a:ext uri="{FF2B5EF4-FFF2-40B4-BE49-F238E27FC236}">
                <a16:creationId xmlns:a16="http://schemas.microsoft.com/office/drawing/2014/main" id="{C91C4C62-EDA0-E28A-8A25-158DB55F5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3937345"/>
            <a:ext cx="25146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970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81346" y="2795786"/>
            <a:ext cx="529023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800" b="1" dirty="0">
                <a:solidFill>
                  <a:srgbClr val="00B050"/>
                </a:solidFill>
                <a:ea typeface="+mj-ea"/>
                <a:cs typeface="+mj-cs"/>
              </a:rPr>
              <a:t>Conclusion</a:t>
            </a:r>
          </a:p>
        </p:txBody>
      </p:sp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722E4B23-91F7-19EF-4459-B518EF5BE335}"/>
              </a:ext>
            </a:extLst>
          </p:cNvPr>
          <p:cNvGrpSpPr/>
          <p:nvPr/>
        </p:nvGrpSpPr>
        <p:grpSpPr>
          <a:xfrm>
            <a:off x="0" y="377705"/>
            <a:ext cx="5971286" cy="6480295"/>
            <a:chOff x="382985" y="603475"/>
            <a:chExt cx="5971286" cy="6480295"/>
          </a:xfrm>
        </p:grpSpPr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52146344-CF62-8CAF-7DEB-E0B4FD11B7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2985" y="2742574"/>
              <a:ext cx="4053480" cy="4341196"/>
              <a:chOff x="0" y="-107"/>
              <a:chExt cx="4368" cy="4314"/>
            </a:xfrm>
          </p:grpSpPr>
          <p:sp>
            <p:nvSpPr>
              <p:cNvPr id="72" name="AutoShape 1">
                <a:extLst>
                  <a:ext uri="{FF2B5EF4-FFF2-40B4-BE49-F238E27FC236}">
                    <a16:creationId xmlns:a16="http://schemas.microsoft.com/office/drawing/2014/main" id="{3640DF18-F4A4-BC97-4E6F-B537510141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876"/>
                <a:ext cx="2580" cy="3327"/>
              </a:xfrm>
              <a:custGeom>
                <a:avLst/>
                <a:gdLst/>
                <a:ahLst/>
                <a:cxnLst/>
                <a:rect l="0" t="0" r="r" b="b"/>
                <a:pathLst>
                  <a:path w="21148" h="21600">
                    <a:moveTo>
                      <a:pt x="19877" y="17225"/>
                    </a:moveTo>
                    <a:cubicBezTo>
                      <a:pt x="21432" y="15883"/>
                      <a:pt x="21600" y="13831"/>
                      <a:pt x="20162" y="12373"/>
                    </a:cubicBezTo>
                    <a:cubicBezTo>
                      <a:pt x="18756" y="10948"/>
                      <a:pt x="16283" y="10565"/>
                      <a:pt x="14286" y="11362"/>
                    </a:cubicBezTo>
                    <a:cubicBezTo>
                      <a:pt x="14898" y="10239"/>
                      <a:pt x="14773" y="8940"/>
                      <a:pt x="13807" y="7961"/>
                    </a:cubicBezTo>
                    <a:cubicBezTo>
                      <a:pt x="12815" y="6955"/>
                      <a:pt x="11197" y="6548"/>
                      <a:pt x="9636" y="6786"/>
                    </a:cubicBezTo>
                    <a:cubicBezTo>
                      <a:pt x="10475" y="5371"/>
                      <a:pt x="10346" y="3703"/>
                      <a:pt x="9115" y="2455"/>
                    </a:cubicBezTo>
                    <a:cubicBezTo>
                      <a:pt x="7326" y="640"/>
                      <a:pt x="3883" y="402"/>
                      <a:pt x="1427" y="1923"/>
                    </a:cubicBezTo>
                    <a:cubicBezTo>
                      <a:pt x="1389" y="1947"/>
                      <a:pt x="1354" y="1971"/>
                      <a:pt x="1317" y="1995"/>
                    </a:cubicBezTo>
                    <a:cubicBezTo>
                      <a:pt x="1194" y="1351"/>
                      <a:pt x="874" y="731"/>
                      <a:pt x="341" y="191"/>
                    </a:cubicBezTo>
                    <a:cubicBezTo>
                      <a:pt x="276" y="125"/>
                      <a:pt x="69" y="62"/>
                      <a:pt x="0" y="0"/>
                    </a:cubicBezTo>
                    <a:lnTo>
                      <a:pt x="0" y="16617"/>
                    </a:lnTo>
                    <a:lnTo>
                      <a:pt x="5104" y="21600"/>
                    </a:lnTo>
                    <a:lnTo>
                      <a:pt x="18987" y="21600"/>
                    </a:lnTo>
                    <a:cubicBezTo>
                      <a:pt x="18923" y="21201"/>
                      <a:pt x="18788" y="20826"/>
                      <a:pt x="18561" y="20372"/>
                    </a:cubicBezTo>
                    <a:cubicBezTo>
                      <a:pt x="19046" y="20371"/>
                      <a:pt x="19544" y="20242"/>
                      <a:pt x="19967" y="19980"/>
                    </a:cubicBezTo>
                    <a:cubicBezTo>
                      <a:pt x="20931" y="19383"/>
                      <a:pt x="21143" y="18322"/>
                      <a:pt x="20441" y="17610"/>
                    </a:cubicBezTo>
                    <a:cubicBezTo>
                      <a:pt x="20282" y="17450"/>
                      <a:pt x="20090" y="17322"/>
                      <a:pt x="19877" y="17225"/>
                    </a:cubicBezTo>
                    <a:close/>
                    <a:moveTo>
                      <a:pt x="19877" y="17225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3" name="AutoShape 2">
                <a:extLst>
                  <a:ext uri="{FF2B5EF4-FFF2-40B4-BE49-F238E27FC236}">
                    <a16:creationId xmlns:a16="http://schemas.microsoft.com/office/drawing/2014/main" id="{EBD2FE6F-9E84-9584-C6B6-8DFA3A84B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1668"/>
                <a:ext cx="2118" cy="2539"/>
              </a:xfrm>
              <a:custGeom>
                <a:avLst/>
                <a:gdLst/>
                <a:ahLst/>
                <a:cxnLst/>
                <a:rect l="0" t="0" r="r" b="b"/>
                <a:pathLst>
                  <a:path w="21298" h="21477">
                    <a:moveTo>
                      <a:pt x="19424" y="21477"/>
                    </a:moveTo>
                    <a:cubicBezTo>
                      <a:pt x="19105" y="20844"/>
                      <a:pt x="18545" y="20364"/>
                      <a:pt x="17987" y="19841"/>
                    </a:cubicBezTo>
                    <a:cubicBezTo>
                      <a:pt x="18812" y="20038"/>
                      <a:pt x="19424" y="19933"/>
                      <a:pt x="19892" y="19683"/>
                    </a:cubicBezTo>
                    <a:cubicBezTo>
                      <a:pt x="21505" y="18819"/>
                      <a:pt x="21600" y="17242"/>
                      <a:pt x="20832" y="16577"/>
                    </a:cubicBezTo>
                    <a:cubicBezTo>
                      <a:pt x="20430" y="16229"/>
                      <a:pt x="19947" y="16078"/>
                      <a:pt x="19947" y="16078"/>
                    </a:cubicBezTo>
                    <a:cubicBezTo>
                      <a:pt x="20406" y="15696"/>
                      <a:pt x="20741" y="15227"/>
                      <a:pt x="20855" y="14691"/>
                    </a:cubicBezTo>
                    <a:cubicBezTo>
                      <a:pt x="21003" y="13997"/>
                      <a:pt x="20837" y="13299"/>
                      <a:pt x="20481" y="12693"/>
                    </a:cubicBezTo>
                    <a:cubicBezTo>
                      <a:pt x="19821" y="11568"/>
                      <a:pt x="18476" y="10548"/>
                      <a:pt x="16871" y="10500"/>
                    </a:cubicBezTo>
                    <a:lnTo>
                      <a:pt x="16034" y="10694"/>
                    </a:lnTo>
                    <a:cubicBezTo>
                      <a:pt x="16731" y="9482"/>
                      <a:pt x="16670" y="8090"/>
                      <a:pt x="15721" y="7068"/>
                    </a:cubicBezTo>
                    <a:cubicBezTo>
                      <a:pt x="14549" y="5806"/>
                      <a:pt x="12398" y="5512"/>
                      <a:pt x="10525" y="6241"/>
                    </a:cubicBezTo>
                    <a:cubicBezTo>
                      <a:pt x="10474" y="5861"/>
                      <a:pt x="10309" y="5498"/>
                      <a:pt x="10019" y="5186"/>
                    </a:cubicBezTo>
                    <a:cubicBezTo>
                      <a:pt x="9149" y="4249"/>
                      <a:pt x="7473" y="4110"/>
                      <a:pt x="6138" y="4818"/>
                    </a:cubicBezTo>
                    <a:cubicBezTo>
                      <a:pt x="5922" y="4651"/>
                      <a:pt x="5695" y="4485"/>
                      <a:pt x="5460" y="4320"/>
                    </a:cubicBezTo>
                    <a:cubicBezTo>
                      <a:pt x="5593" y="3305"/>
                      <a:pt x="5303" y="2292"/>
                      <a:pt x="4545" y="1476"/>
                    </a:cubicBezTo>
                    <a:cubicBezTo>
                      <a:pt x="3517" y="368"/>
                      <a:pt x="1695" y="-123"/>
                      <a:pt x="0" y="26"/>
                    </a:cubicBezTo>
                    <a:lnTo>
                      <a:pt x="0" y="14914"/>
                    </a:lnTo>
                    <a:lnTo>
                      <a:pt x="6358" y="21477"/>
                    </a:lnTo>
                    <a:lnTo>
                      <a:pt x="19424" y="21477"/>
                    </a:lnTo>
                    <a:close/>
                    <a:moveTo>
                      <a:pt x="19424" y="21477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4" name="AutoShape 3">
                <a:extLst>
                  <a:ext uri="{FF2B5EF4-FFF2-40B4-BE49-F238E27FC236}">
                    <a16:creationId xmlns:a16="http://schemas.microsoft.com/office/drawing/2014/main" id="{658D0B06-9AC6-3A09-74A0-58E9D0FE3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2" y="3372"/>
                <a:ext cx="685" cy="765"/>
              </a:xfrm>
              <a:custGeom>
                <a:avLst/>
                <a:gdLst/>
                <a:ahLst/>
                <a:cxnLst/>
                <a:rect l="0" t="0" r="r" b="b"/>
                <a:pathLst>
                  <a:path w="20019" h="20243">
                    <a:moveTo>
                      <a:pt x="11588" y="14484"/>
                    </a:moveTo>
                    <a:cubicBezTo>
                      <a:pt x="13348" y="14435"/>
                      <a:pt x="15140" y="13886"/>
                      <a:pt x="16673" y="12800"/>
                    </a:cubicBezTo>
                    <a:cubicBezTo>
                      <a:pt x="20305" y="10229"/>
                      <a:pt x="21104" y="5658"/>
                      <a:pt x="18458" y="2591"/>
                    </a:cubicBezTo>
                    <a:cubicBezTo>
                      <a:pt x="15812" y="-476"/>
                      <a:pt x="10723" y="-878"/>
                      <a:pt x="7091" y="1693"/>
                    </a:cubicBezTo>
                    <a:cubicBezTo>
                      <a:pt x="4984" y="3184"/>
                      <a:pt x="3838" y="5348"/>
                      <a:pt x="3757" y="7501"/>
                    </a:cubicBezTo>
                    <a:cubicBezTo>
                      <a:pt x="2984" y="7540"/>
                      <a:pt x="2202" y="7789"/>
                      <a:pt x="1529" y="8265"/>
                    </a:cubicBezTo>
                    <a:cubicBezTo>
                      <a:pt x="-131" y="9441"/>
                      <a:pt x="-496" y="11529"/>
                      <a:pt x="713" y="12932"/>
                    </a:cubicBezTo>
                    <a:cubicBezTo>
                      <a:pt x="1505" y="13849"/>
                      <a:pt x="2776" y="14241"/>
                      <a:pt x="4024" y="14075"/>
                    </a:cubicBezTo>
                    <a:cubicBezTo>
                      <a:pt x="2833" y="15500"/>
                      <a:pt x="2736" y="17445"/>
                      <a:pt x="3931" y="18830"/>
                    </a:cubicBezTo>
                    <a:cubicBezTo>
                      <a:pt x="5374" y="20502"/>
                      <a:pt x="8149" y="20722"/>
                      <a:pt x="10130" y="19319"/>
                    </a:cubicBezTo>
                    <a:cubicBezTo>
                      <a:pt x="11837" y="18111"/>
                      <a:pt x="12394" y="16090"/>
                      <a:pt x="11588" y="14484"/>
                    </a:cubicBezTo>
                    <a:close/>
                    <a:moveTo>
                      <a:pt x="11588" y="14484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5" name="AutoShape 4">
                <a:extLst>
                  <a:ext uri="{FF2B5EF4-FFF2-40B4-BE49-F238E27FC236}">
                    <a16:creationId xmlns:a16="http://schemas.microsoft.com/office/drawing/2014/main" id="{1B3FEF41-9B1E-44FB-E251-AE3D5CC8E3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0" y="2196"/>
                <a:ext cx="509" cy="653"/>
              </a:xfrm>
              <a:custGeom>
                <a:avLst/>
                <a:gdLst/>
                <a:ahLst/>
                <a:cxnLst/>
                <a:rect l="0" t="0" r="r" b="b"/>
                <a:pathLst>
                  <a:path w="19988" h="20111">
                    <a:moveTo>
                      <a:pt x="17288" y="9175"/>
                    </a:moveTo>
                    <a:cubicBezTo>
                      <a:pt x="20236" y="7312"/>
                      <a:pt x="20872" y="4060"/>
                      <a:pt x="18691" y="1868"/>
                    </a:cubicBezTo>
                    <a:cubicBezTo>
                      <a:pt x="16490" y="-343"/>
                      <a:pt x="12257" y="-633"/>
                      <a:pt x="9236" y="1221"/>
                    </a:cubicBezTo>
                    <a:cubicBezTo>
                      <a:pt x="8972" y="1383"/>
                      <a:pt x="8732" y="1561"/>
                      <a:pt x="8504" y="1743"/>
                    </a:cubicBezTo>
                    <a:cubicBezTo>
                      <a:pt x="6653" y="883"/>
                      <a:pt x="4153" y="990"/>
                      <a:pt x="2246" y="2160"/>
                    </a:cubicBezTo>
                    <a:cubicBezTo>
                      <a:pt x="-192" y="3656"/>
                      <a:pt x="-728" y="6315"/>
                      <a:pt x="1048" y="8099"/>
                    </a:cubicBezTo>
                    <a:cubicBezTo>
                      <a:pt x="1388" y="8441"/>
                      <a:pt x="1789" y="8725"/>
                      <a:pt x="2230" y="8952"/>
                    </a:cubicBezTo>
                    <a:cubicBezTo>
                      <a:pt x="-348" y="11510"/>
                      <a:pt x="-598" y="15065"/>
                      <a:pt x="1908" y="17583"/>
                    </a:cubicBezTo>
                    <a:cubicBezTo>
                      <a:pt x="4886" y="20575"/>
                      <a:pt x="10613" y="20967"/>
                      <a:pt x="14698" y="18460"/>
                    </a:cubicBezTo>
                    <a:cubicBezTo>
                      <a:pt x="18489" y="16133"/>
                      <a:pt x="19532" y="12131"/>
                      <a:pt x="17288" y="9175"/>
                    </a:cubicBezTo>
                    <a:close/>
                    <a:moveTo>
                      <a:pt x="17288" y="9175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6" name="AutoShape 5">
                <a:extLst>
                  <a:ext uri="{FF2B5EF4-FFF2-40B4-BE49-F238E27FC236}">
                    <a16:creationId xmlns:a16="http://schemas.microsoft.com/office/drawing/2014/main" id="{933BA1FD-DCD0-A0BA-A70B-60571D8E3F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" y="1988"/>
                <a:ext cx="237" cy="233"/>
              </a:xfrm>
              <a:custGeom>
                <a:avLst/>
                <a:gdLst/>
                <a:ahLst/>
                <a:cxnLst/>
                <a:rect l="0" t="0" r="r" b="b"/>
                <a:pathLst>
                  <a:path w="21562" h="21569">
                    <a:moveTo>
                      <a:pt x="2067" y="17714"/>
                    </a:moveTo>
                    <a:cubicBezTo>
                      <a:pt x="2491" y="18265"/>
                      <a:pt x="2972" y="18769"/>
                      <a:pt x="3497" y="19213"/>
                    </a:cubicBezTo>
                    <a:cubicBezTo>
                      <a:pt x="4022" y="19658"/>
                      <a:pt x="4589" y="20042"/>
                      <a:pt x="5179" y="20360"/>
                    </a:cubicBezTo>
                    <a:cubicBezTo>
                      <a:pt x="5770" y="20678"/>
                      <a:pt x="6383" y="20930"/>
                      <a:pt x="7001" y="21119"/>
                    </a:cubicBezTo>
                    <a:cubicBezTo>
                      <a:pt x="7618" y="21308"/>
                      <a:pt x="8240" y="21433"/>
                      <a:pt x="8849" y="21502"/>
                    </a:cubicBezTo>
                    <a:cubicBezTo>
                      <a:pt x="9459" y="21571"/>
                      <a:pt x="10057" y="21585"/>
                      <a:pt x="10632" y="21554"/>
                    </a:cubicBezTo>
                    <a:cubicBezTo>
                      <a:pt x="11207" y="21523"/>
                      <a:pt x="11759" y="21447"/>
                      <a:pt x="12282" y="21338"/>
                    </a:cubicBezTo>
                    <a:cubicBezTo>
                      <a:pt x="12805" y="21229"/>
                      <a:pt x="13300" y="21086"/>
                      <a:pt x="13763" y="20922"/>
                    </a:cubicBezTo>
                    <a:cubicBezTo>
                      <a:pt x="14227" y="20757"/>
                      <a:pt x="14660" y="20570"/>
                      <a:pt x="15062" y="20369"/>
                    </a:cubicBezTo>
                    <a:cubicBezTo>
                      <a:pt x="15464" y="20168"/>
                      <a:pt x="15836" y="19953"/>
                      <a:pt x="16180" y="19731"/>
                    </a:cubicBezTo>
                    <a:cubicBezTo>
                      <a:pt x="16523" y="19509"/>
                      <a:pt x="16839" y="19280"/>
                      <a:pt x="17129" y="19049"/>
                    </a:cubicBezTo>
                    <a:cubicBezTo>
                      <a:pt x="17420" y="18818"/>
                      <a:pt x="17714" y="18562"/>
                      <a:pt x="18009" y="18276"/>
                    </a:cubicBezTo>
                    <a:cubicBezTo>
                      <a:pt x="18304" y="17990"/>
                      <a:pt x="18598" y="17675"/>
                      <a:pt x="18887" y="17327"/>
                    </a:cubicBezTo>
                    <a:cubicBezTo>
                      <a:pt x="19176" y="16978"/>
                      <a:pt x="19459" y="16596"/>
                      <a:pt x="19728" y="16178"/>
                    </a:cubicBezTo>
                    <a:cubicBezTo>
                      <a:pt x="19997" y="15761"/>
                      <a:pt x="20253" y="15307"/>
                      <a:pt x="20483" y="14816"/>
                    </a:cubicBezTo>
                    <a:cubicBezTo>
                      <a:pt x="20713" y="14326"/>
                      <a:pt x="20919" y="13799"/>
                      <a:pt x="21088" y="13239"/>
                    </a:cubicBezTo>
                    <a:cubicBezTo>
                      <a:pt x="21256" y="12679"/>
                      <a:pt x="21388" y="12086"/>
                      <a:pt x="21469" y="11467"/>
                    </a:cubicBezTo>
                    <a:cubicBezTo>
                      <a:pt x="21550" y="10848"/>
                      <a:pt x="21581" y="10205"/>
                      <a:pt x="21550" y="9549"/>
                    </a:cubicBezTo>
                    <a:cubicBezTo>
                      <a:pt x="21519" y="8894"/>
                      <a:pt x="21427" y="8227"/>
                      <a:pt x="21266" y="7567"/>
                    </a:cubicBezTo>
                    <a:cubicBezTo>
                      <a:pt x="21105" y="6908"/>
                      <a:pt x="20876" y="6255"/>
                      <a:pt x="20579" y="5630"/>
                    </a:cubicBezTo>
                    <a:cubicBezTo>
                      <a:pt x="20282" y="5004"/>
                      <a:pt x="19918" y="4407"/>
                      <a:pt x="19495" y="3856"/>
                    </a:cubicBezTo>
                    <a:cubicBezTo>
                      <a:pt x="19071" y="3305"/>
                      <a:pt x="18590" y="2801"/>
                      <a:pt x="18065" y="2357"/>
                    </a:cubicBezTo>
                    <a:cubicBezTo>
                      <a:pt x="17540" y="1912"/>
                      <a:pt x="16973" y="1528"/>
                      <a:pt x="16383" y="1210"/>
                    </a:cubicBezTo>
                    <a:cubicBezTo>
                      <a:pt x="15792" y="892"/>
                      <a:pt x="15179" y="640"/>
                      <a:pt x="14561" y="451"/>
                    </a:cubicBezTo>
                    <a:cubicBezTo>
                      <a:pt x="13944" y="262"/>
                      <a:pt x="13322" y="137"/>
                      <a:pt x="12713" y="68"/>
                    </a:cubicBezTo>
                    <a:cubicBezTo>
                      <a:pt x="12103" y="-1"/>
                      <a:pt x="11505" y="-15"/>
                      <a:pt x="10930" y="16"/>
                    </a:cubicBezTo>
                    <a:cubicBezTo>
                      <a:pt x="10355" y="47"/>
                      <a:pt x="9803" y="123"/>
                      <a:pt x="9280" y="232"/>
                    </a:cubicBezTo>
                    <a:cubicBezTo>
                      <a:pt x="8757" y="341"/>
                      <a:pt x="8262" y="484"/>
                      <a:pt x="7799" y="648"/>
                    </a:cubicBezTo>
                    <a:cubicBezTo>
                      <a:pt x="7335" y="813"/>
                      <a:pt x="6902" y="1000"/>
                      <a:pt x="6500" y="1201"/>
                    </a:cubicBezTo>
                    <a:cubicBezTo>
                      <a:pt x="6098" y="1402"/>
                      <a:pt x="5726" y="1617"/>
                      <a:pt x="5382" y="1839"/>
                    </a:cubicBezTo>
                    <a:cubicBezTo>
                      <a:pt x="5039" y="2061"/>
                      <a:pt x="4723" y="2290"/>
                      <a:pt x="4433" y="2521"/>
                    </a:cubicBezTo>
                    <a:cubicBezTo>
                      <a:pt x="4142" y="2752"/>
                      <a:pt x="3848" y="3008"/>
                      <a:pt x="3553" y="3294"/>
                    </a:cubicBezTo>
                    <a:cubicBezTo>
                      <a:pt x="3258" y="3580"/>
                      <a:pt x="2964" y="3895"/>
                      <a:pt x="2675" y="4243"/>
                    </a:cubicBezTo>
                    <a:cubicBezTo>
                      <a:pt x="2386" y="4592"/>
                      <a:pt x="2103" y="4974"/>
                      <a:pt x="1834" y="5392"/>
                    </a:cubicBezTo>
                    <a:cubicBezTo>
                      <a:pt x="1565" y="5809"/>
                      <a:pt x="1309" y="6263"/>
                      <a:pt x="1079" y="6754"/>
                    </a:cubicBezTo>
                    <a:cubicBezTo>
                      <a:pt x="849" y="7244"/>
                      <a:pt x="643" y="7771"/>
                      <a:pt x="474" y="8331"/>
                    </a:cubicBezTo>
                    <a:cubicBezTo>
                      <a:pt x="306" y="8891"/>
                      <a:pt x="174" y="9484"/>
                      <a:pt x="93" y="10103"/>
                    </a:cubicBezTo>
                    <a:cubicBezTo>
                      <a:pt x="12" y="10722"/>
                      <a:pt x="-19" y="11365"/>
                      <a:pt x="12" y="12021"/>
                    </a:cubicBezTo>
                    <a:cubicBezTo>
                      <a:pt x="43" y="12676"/>
                      <a:pt x="135" y="13343"/>
                      <a:pt x="296" y="14003"/>
                    </a:cubicBezTo>
                    <a:cubicBezTo>
                      <a:pt x="457" y="14662"/>
                      <a:pt x="686" y="15315"/>
                      <a:pt x="983" y="15940"/>
                    </a:cubicBezTo>
                    <a:cubicBezTo>
                      <a:pt x="1280" y="16566"/>
                      <a:pt x="1644" y="17163"/>
                      <a:pt x="2067" y="17714"/>
                    </a:cubicBezTo>
                    <a:close/>
                    <a:moveTo>
                      <a:pt x="2067" y="17714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7" name="AutoShape 6">
                <a:extLst>
                  <a:ext uri="{FF2B5EF4-FFF2-40B4-BE49-F238E27FC236}">
                    <a16:creationId xmlns:a16="http://schemas.microsoft.com/office/drawing/2014/main" id="{F47DC32F-6D6B-D5A9-C9C6-17120F4726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4" y="1940"/>
                <a:ext cx="139" cy="138"/>
              </a:xfrm>
              <a:custGeom>
                <a:avLst/>
                <a:gdLst/>
                <a:ahLst/>
                <a:cxnLst/>
                <a:rect l="0" t="0" r="r" b="b"/>
                <a:pathLst>
                  <a:path w="19060" h="19264">
                    <a:moveTo>
                      <a:pt x="15143" y="17013"/>
                    </a:moveTo>
                    <a:cubicBezTo>
                      <a:pt x="10888" y="20432"/>
                      <a:pt x="4925" y="19894"/>
                      <a:pt x="1828" y="15817"/>
                    </a:cubicBezTo>
                    <a:cubicBezTo>
                      <a:pt x="-1270" y="11744"/>
                      <a:pt x="-336" y="5668"/>
                      <a:pt x="3917" y="2249"/>
                    </a:cubicBezTo>
                    <a:cubicBezTo>
                      <a:pt x="8172" y="-1168"/>
                      <a:pt x="14133" y="-630"/>
                      <a:pt x="17230" y="3443"/>
                    </a:cubicBezTo>
                    <a:cubicBezTo>
                      <a:pt x="20330" y="7520"/>
                      <a:pt x="19398" y="13595"/>
                      <a:pt x="15143" y="17013"/>
                    </a:cubicBezTo>
                    <a:close/>
                    <a:moveTo>
                      <a:pt x="15143" y="17013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8" name="AutoShape 7">
                <a:extLst>
                  <a:ext uri="{FF2B5EF4-FFF2-40B4-BE49-F238E27FC236}">
                    <a16:creationId xmlns:a16="http://schemas.microsoft.com/office/drawing/2014/main" id="{2B962E35-D298-0E37-CE77-8EA18E5720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0" y="2228"/>
                <a:ext cx="1756" cy="1976"/>
              </a:xfrm>
              <a:custGeom>
                <a:avLst/>
                <a:gdLst/>
                <a:ahLst/>
                <a:cxnLst/>
                <a:rect l="0" t="0" r="r" b="b"/>
                <a:pathLst>
                  <a:path w="21221" h="21544">
                    <a:moveTo>
                      <a:pt x="19359" y="21544"/>
                    </a:moveTo>
                    <a:cubicBezTo>
                      <a:pt x="19295" y="21248"/>
                      <a:pt x="19196" y="21022"/>
                      <a:pt x="19053" y="20697"/>
                    </a:cubicBezTo>
                    <a:cubicBezTo>
                      <a:pt x="19459" y="20695"/>
                      <a:pt x="19877" y="20572"/>
                      <a:pt x="20232" y="20322"/>
                    </a:cubicBezTo>
                    <a:cubicBezTo>
                      <a:pt x="21039" y="19753"/>
                      <a:pt x="21217" y="18740"/>
                      <a:pt x="20629" y="18060"/>
                    </a:cubicBezTo>
                    <a:cubicBezTo>
                      <a:pt x="20496" y="17907"/>
                      <a:pt x="20335" y="17785"/>
                      <a:pt x="20156" y="17693"/>
                    </a:cubicBezTo>
                    <a:cubicBezTo>
                      <a:pt x="21459" y="16412"/>
                      <a:pt x="21600" y="14453"/>
                      <a:pt x="20395" y="13062"/>
                    </a:cubicBezTo>
                    <a:cubicBezTo>
                      <a:pt x="19217" y="11701"/>
                      <a:pt x="17144" y="11336"/>
                      <a:pt x="15470" y="12097"/>
                    </a:cubicBezTo>
                    <a:cubicBezTo>
                      <a:pt x="15984" y="11026"/>
                      <a:pt x="15879" y="9785"/>
                      <a:pt x="15069" y="8850"/>
                    </a:cubicBezTo>
                    <a:cubicBezTo>
                      <a:pt x="14238" y="7891"/>
                      <a:pt x="12882" y="7502"/>
                      <a:pt x="11574" y="7729"/>
                    </a:cubicBezTo>
                    <a:cubicBezTo>
                      <a:pt x="12277" y="6379"/>
                      <a:pt x="12169" y="4786"/>
                      <a:pt x="11137" y="3595"/>
                    </a:cubicBezTo>
                    <a:cubicBezTo>
                      <a:pt x="9637" y="1863"/>
                      <a:pt x="6753" y="1636"/>
                      <a:pt x="4694" y="3088"/>
                    </a:cubicBezTo>
                    <a:cubicBezTo>
                      <a:pt x="4663" y="3110"/>
                      <a:pt x="4633" y="3133"/>
                      <a:pt x="4602" y="3156"/>
                    </a:cubicBezTo>
                    <a:cubicBezTo>
                      <a:pt x="4499" y="2541"/>
                      <a:pt x="4230" y="1950"/>
                      <a:pt x="3784" y="1434"/>
                    </a:cubicBezTo>
                    <a:cubicBezTo>
                      <a:pt x="2915" y="432"/>
                      <a:pt x="1369" y="-56"/>
                      <a:pt x="0" y="5"/>
                    </a:cubicBezTo>
                    <a:lnTo>
                      <a:pt x="0" y="21544"/>
                    </a:lnTo>
                    <a:lnTo>
                      <a:pt x="19359" y="21544"/>
                    </a:lnTo>
                    <a:close/>
                    <a:moveTo>
                      <a:pt x="19359" y="21544"/>
                    </a:moveTo>
                  </a:path>
                </a:pathLst>
              </a:custGeom>
              <a:solidFill>
                <a:srgbClr val="7FBE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79" name="AutoShape 8">
                <a:extLst>
                  <a:ext uri="{FF2B5EF4-FFF2-40B4-BE49-F238E27FC236}">
                    <a16:creationId xmlns:a16="http://schemas.microsoft.com/office/drawing/2014/main" id="{D75D6D9D-CEF1-81B7-DBCE-904720F82A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" y="2508"/>
                <a:ext cx="1218" cy="1100"/>
              </a:xfrm>
              <a:custGeom>
                <a:avLst/>
                <a:gdLst/>
                <a:ahLst/>
                <a:cxnLst/>
                <a:rect l="0" t="0" r="r" b="b"/>
                <a:pathLst>
                  <a:path w="20242" h="20195">
                    <a:moveTo>
                      <a:pt x="19049" y="13405"/>
                    </a:moveTo>
                    <a:cubicBezTo>
                      <a:pt x="18786" y="13032"/>
                      <a:pt x="18468" y="12733"/>
                      <a:pt x="18119" y="12500"/>
                    </a:cubicBezTo>
                    <a:cubicBezTo>
                      <a:pt x="20573" y="9780"/>
                      <a:pt x="20976" y="5572"/>
                      <a:pt x="18924" y="2670"/>
                    </a:cubicBezTo>
                    <a:cubicBezTo>
                      <a:pt x="16688" y="-491"/>
                      <a:pt x="12388" y="-905"/>
                      <a:pt x="9320" y="1745"/>
                    </a:cubicBezTo>
                    <a:cubicBezTo>
                      <a:pt x="8472" y="2477"/>
                      <a:pt x="7808" y="3366"/>
                      <a:pt x="7337" y="4337"/>
                    </a:cubicBezTo>
                    <a:cubicBezTo>
                      <a:pt x="5747" y="3262"/>
                      <a:pt x="3574" y="3379"/>
                      <a:pt x="1923" y="4805"/>
                    </a:cubicBezTo>
                    <a:cubicBezTo>
                      <a:pt x="-165" y="6608"/>
                      <a:pt x="-624" y="9813"/>
                      <a:pt x="897" y="11965"/>
                    </a:cubicBezTo>
                    <a:cubicBezTo>
                      <a:pt x="2418" y="14116"/>
                      <a:pt x="5345" y="14398"/>
                      <a:pt x="7432" y="12594"/>
                    </a:cubicBezTo>
                    <a:cubicBezTo>
                      <a:pt x="7561" y="12484"/>
                      <a:pt x="7682" y="12367"/>
                      <a:pt x="7799" y="12246"/>
                    </a:cubicBezTo>
                    <a:cubicBezTo>
                      <a:pt x="7803" y="12253"/>
                      <a:pt x="7807" y="12260"/>
                      <a:pt x="7812" y="12267"/>
                    </a:cubicBezTo>
                    <a:cubicBezTo>
                      <a:pt x="8950" y="13876"/>
                      <a:pt x="10624" y="14772"/>
                      <a:pt x="12397" y="14916"/>
                    </a:cubicBezTo>
                    <a:cubicBezTo>
                      <a:pt x="11981" y="16192"/>
                      <a:pt x="12124" y="17622"/>
                      <a:pt x="12899" y="18716"/>
                    </a:cubicBezTo>
                    <a:cubicBezTo>
                      <a:pt x="14136" y="20466"/>
                      <a:pt x="16516" y="20695"/>
                      <a:pt x="18214" y="19228"/>
                    </a:cubicBezTo>
                    <a:cubicBezTo>
                      <a:pt x="19912" y="17762"/>
                      <a:pt x="20286" y="15154"/>
                      <a:pt x="19049" y="13405"/>
                    </a:cubicBezTo>
                    <a:close/>
                    <a:moveTo>
                      <a:pt x="19049" y="13405"/>
                    </a:moveTo>
                  </a:path>
                </a:pathLst>
              </a:custGeom>
              <a:solidFill>
                <a:srgbClr val="98D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0" name="AutoShape 9">
                <a:extLst>
                  <a:ext uri="{FF2B5EF4-FFF2-40B4-BE49-F238E27FC236}">
                    <a16:creationId xmlns:a16="http://schemas.microsoft.com/office/drawing/2014/main" id="{017D2863-0F77-A858-942C-0D4A5BB399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" y="-107"/>
                <a:ext cx="2629" cy="1963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19451" y="0"/>
                    </a:moveTo>
                    <a:lnTo>
                      <a:pt x="0" y="15563"/>
                    </a:lnTo>
                    <a:lnTo>
                      <a:pt x="4648" y="21600"/>
                    </a:lnTo>
                    <a:lnTo>
                      <a:pt x="21600" y="3235"/>
                    </a:lnTo>
                    <a:close/>
                    <a:moveTo>
                      <a:pt x="19451" y="0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1" name="AutoShape 10">
                <a:extLst>
                  <a:ext uri="{FF2B5EF4-FFF2-40B4-BE49-F238E27FC236}">
                    <a16:creationId xmlns:a16="http://schemas.microsoft.com/office/drawing/2014/main" id="{7591C1F0-F0B0-0265-5F16-FAD68C65E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0" y="989"/>
                <a:ext cx="2728" cy="1892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19199" y="0"/>
                    </a:moveTo>
                    <a:lnTo>
                      <a:pt x="0" y="16511"/>
                    </a:lnTo>
                    <a:lnTo>
                      <a:pt x="1310" y="20468"/>
                    </a:lnTo>
                    <a:lnTo>
                      <a:pt x="3491" y="21600"/>
                    </a:lnTo>
                    <a:lnTo>
                      <a:pt x="21600" y="3884"/>
                    </a:lnTo>
                    <a:close/>
                    <a:moveTo>
                      <a:pt x="19199" y="0"/>
                    </a:move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2" name="AutoShape 11">
                <a:extLst>
                  <a:ext uri="{FF2B5EF4-FFF2-40B4-BE49-F238E27FC236}">
                    <a16:creationId xmlns:a16="http://schemas.microsoft.com/office/drawing/2014/main" id="{C88BE4C9-E210-36F6-6C09-BCC9F33380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196"/>
                <a:ext cx="1294" cy="976"/>
              </a:xfrm>
              <a:custGeom>
                <a:avLst/>
                <a:gdLst/>
                <a:ahLst/>
                <a:cxnLst/>
                <a:rect l="0" t="0" r="r" b="b"/>
                <a:pathLst>
                  <a:path w="21426" h="21269">
                    <a:moveTo>
                      <a:pt x="0" y="21269"/>
                    </a:moveTo>
                    <a:cubicBezTo>
                      <a:pt x="0" y="21269"/>
                      <a:pt x="21600" y="-331"/>
                      <a:pt x="21425" y="4"/>
                    </a:cubicBezTo>
                    <a:cubicBezTo>
                      <a:pt x="20526" y="1725"/>
                      <a:pt x="0" y="21269"/>
                      <a:pt x="0" y="21269"/>
                    </a:cubicBezTo>
                    <a:close/>
                    <a:moveTo>
                      <a:pt x="0" y="21269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3" name="AutoShape 12">
                <a:extLst>
                  <a:ext uri="{FF2B5EF4-FFF2-40B4-BE49-F238E27FC236}">
                    <a16:creationId xmlns:a16="http://schemas.microsoft.com/office/drawing/2014/main" id="{F5FDDA40-BE7A-C10C-0B73-D1CB5DDEA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" y="620"/>
                <a:ext cx="815" cy="762"/>
              </a:xfrm>
              <a:custGeom>
                <a:avLst/>
                <a:gdLst/>
                <a:ahLst/>
                <a:cxnLst/>
                <a:rect l="0" t="0" r="r" b="b"/>
                <a:pathLst>
                  <a:path w="18439" h="18003">
                    <a:moveTo>
                      <a:pt x="0" y="18003"/>
                    </a:moveTo>
                    <a:cubicBezTo>
                      <a:pt x="0" y="18003"/>
                      <a:pt x="21600" y="-3597"/>
                      <a:pt x="18044" y="523"/>
                    </a:cubicBezTo>
                    <a:cubicBezTo>
                      <a:pt x="14488" y="4642"/>
                      <a:pt x="0" y="18003"/>
                      <a:pt x="0" y="18003"/>
                    </a:cubicBezTo>
                    <a:close/>
                    <a:moveTo>
                      <a:pt x="0" y="18003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4" name="AutoShape 13">
                <a:extLst>
                  <a:ext uri="{FF2B5EF4-FFF2-40B4-BE49-F238E27FC236}">
                    <a16:creationId xmlns:a16="http://schemas.microsoft.com/office/drawing/2014/main" id="{FC7EF61E-E9F0-515E-E872-D0D8711161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8" y="604"/>
                <a:ext cx="868" cy="822"/>
              </a:xfrm>
              <a:custGeom>
                <a:avLst/>
                <a:gdLst/>
                <a:ahLst/>
                <a:cxnLst/>
                <a:rect l="0" t="0" r="r" b="b"/>
                <a:pathLst>
                  <a:path w="19262" h="18944">
                    <a:moveTo>
                      <a:pt x="0" y="18944"/>
                    </a:moveTo>
                    <a:cubicBezTo>
                      <a:pt x="0" y="18944"/>
                      <a:pt x="21600" y="-2656"/>
                      <a:pt x="19054" y="273"/>
                    </a:cubicBezTo>
                    <a:cubicBezTo>
                      <a:pt x="16507" y="3201"/>
                      <a:pt x="0" y="18944"/>
                      <a:pt x="0" y="18944"/>
                    </a:cubicBezTo>
                    <a:close/>
                    <a:moveTo>
                      <a:pt x="0" y="18944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5" name="AutoShape 14">
                <a:extLst>
                  <a:ext uri="{FF2B5EF4-FFF2-40B4-BE49-F238E27FC236}">
                    <a16:creationId xmlns:a16="http://schemas.microsoft.com/office/drawing/2014/main" id="{4BAF1984-6104-A33D-6528-DCD2CD0EB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4" y="1604"/>
                <a:ext cx="1065" cy="741"/>
              </a:xfrm>
              <a:custGeom>
                <a:avLst/>
                <a:gdLst/>
                <a:ahLst/>
                <a:cxnLst/>
                <a:rect l="0" t="0" r="r" b="b"/>
                <a:pathLst>
                  <a:path w="18587" h="18029">
                    <a:moveTo>
                      <a:pt x="0" y="18029"/>
                    </a:moveTo>
                    <a:cubicBezTo>
                      <a:pt x="0" y="18029"/>
                      <a:pt x="21600" y="-3571"/>
                      <a:pt x="18230" y="514"/>
                    </a:cubicBezTo>
                    <a:cubicBezTo>
                      <a:pt x="14861" y="4599"/>
                      <a:pt x="1256" y="17737"/>
                      <a:pt x="0" y="18029"/>
                    </a:cubicBezTo>
                    <a:close/>
                    <a:moveTo>
                      <a:pt x="0" y="18029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6" name="AutoShape 15">
                <a:extLst>
                  <a:ext uri="{FF2B5EF4-FFF2-40B4-BE49-F238E27FC236}">
                    <a16:creationId xmlns:a16="http://schemas.microsoft.com/office/drawing/2014/main" id="{FE9CC1FE-49A0-2E7A-4B35-40EE4F33F3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0" y="2148"/>
                <a:ext cx="634" cy="524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0" y="21600"/>
                    </a:moveTo>
                    <a:lnTo>
                      <a:pt x="21600" y="0"/>
                    </a:lnTo>
                    <a:cubicBezTo>
                      <a:pt x="21600" y="0"/>
                      <a:pt x="4428" y="13110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  <p:sp>
            <p:nvSpPr>
              <p:cNvPr id="87" name="AutoShape 16">
                <a:extLst>
                  <a:ext uri="{FF2B5EF4-FFF2-40B4-BE49-F238E27FC236}">
                    <a16:creationId xmlns:a16="http://schemas.microsoft.com/office/drawing/2014/main" id="{EB87DA08-CC37-6293-E600-E55EB49D1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4" y="2196"/>
                <a:ext cx="605" cy="478"/>
              </a:xfrm>
              <a:custGeom>
                <a:avLst/>
                <a:gdLst/>
                <a:ahLst/>
                <a:cxnLst/>
                <a:rect l="0" t="0" r="r" b="b"/>
                <a:pathLst>
                  <a:path w="21600" h="21600">
                    <a:moveTo>
                      <a:pt x="21600" y="0"/>
                    </a:moveTo>
                    <a:lnTo>
                      <a:pt x="0" y="21600"/>
                    </a:lnTo>
                    <a:cubicBezTo>
                      <a:pt x="0" y="21600"/>
                      <a:pt x="16400" y="7381"/>
                      <a:pt x="21600" y="0"/>
                    </a:cubicBezTo>
                    <a:close/>
                    <a:moveTo>
                      <a:pt x="21600" y="0"/>
                    </a:move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/>
              </a:p>
            </p:txBody>
          </p:sp>
        </p:grpSp>
        <p:grpSp>
          <p:nvGrpSpPr>
            <p:cNvPr id="6" name="Group 82">
              <a:extLst>
                <a:ext uri="{FF2B5EF4-FFF2-40B4-BE49-F238E27FC236}">
                  <a16:creationId xmlns:a16="http://schemas.microsoft.com/office/drawing/2014/main" id="{809497DA-8C03-218B-18E2-49AC7DE144EF}"/>
                </a:ext>
              </a:extLst>
            </p:cNvPr>
            <p:cNvGrpSpPr>
              <a:grpSpLocks/>
            </p:cNvGrpSpPr>
            <p:nvPr/>
          </p:nvGrpSpPr>
          <p:grpSpPr bwMode="auto">
            <a:xfrm rot="20206385">
              <a:off x="1542932" y="603475"/>
              <a:ext cx="4811339" cy="3773308"/>
              <a:chOff x="0" y="0"/>
              <a:chExt cx="4702" cy="3480"/>
            </a:xfrm>
          </p:grpSpPr>
          <p:grpSp>
            <p:nvGrpSpPr>
              <p:cNvPr id="7" name="Group 51">
                <a:extLst>
                  <a:ext uri="{FF2B5EF4-FFF2-40B4-BE49-F238E27FC236}">
                    <a16:creationId xmlns:a16="http://schemas.microsoft.com/office/drawing/2014/main" id="{BCFB3501-F610-C977-61A1-9D17B4E30C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2" y="1208"/>
                <a:ext cx="4230" cy="2272"/>
                <a:chOff x="0" y="0"/>
                <a:chExt cx="4230" cy="2272"/>
              </a:xfrm>
            </p:grpSpPr>
            <p:sp>
              <p:nvSpPr>
                <p:cNvPr id="39" name="AutoShape 18">
                  <a:extLst>
                    <a:ext uri="{FF2B5EF4-FFF2-40B4-BE49-F238E27FC236}">
                      <a16:creationId xmlns:a16="http://schemas.microsoft.com/office/drawing/2014/main" id="{C799D7CD-5D12-DB0F-706B-BB6FC9799A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" y="1688"/>
                  <a:ext cx="1637" cy="584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0919" h="10948">
                      <a:moveTo>
                        <a:pt x="20641" y="7256"/>
                      </a:moveTo>
                      <a:cubicBezTo>
                        <a:pt x="20641" y="7256"/>
                        <a:pt x="14010" y="15956"/>
                        <a:pt x="3" y="6647"/>
                      </a:cubicBezTo>
                      <a:cubicBezTo>
                        <a:pt x="3" y="6647"/>
                        <a:pt x="-121" y="6427"/>
                        <a:pt x="1137" y="4553"/>
                      </a:cubicBezTo>
                      <a:cubicBezTo>
                        <a:pt x="1137" y="4553"/>
                        <a:pt x="10012" y="10608"/>
                        <a:pt x="17861" y="0"/>
                      </a:cubicBezTo>
                      <a:cubicBezTo>
                        <a:pt x="21479" y="4932"/>
                        <a:pt x="21078" y="-5644"/>
                        <a:pt x="20641" y="7256"/>
                      </a:cubicBezTo>
                      <a:close/>
                      <a:moveTo>
                        <a:pt x="20641" y="7256"/>
                      </a:moveTo>
                    </a:path>
                  </a:pathLst>
                </a:custGeom>
                <a:solidFill>
                  <a:srgbClr val="F3A36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0" name="AutoShape 19">
                  <a:extLst>
                    <a:ext uri="{FF2B5EF4-FFF2-40B4-BE49-F238E27FC236}">
                      <a16:creationId xmlns:a16="http://schemas.microsoft.com/office/drawing/2014/main" id="{34A7CE33-3A97-E0A3-F1DD-07F6071258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7" y="1408"/>
                  <a:ext cx="1091" cy="79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13927">
                      <a:moveTo>
                        <a:pt x="18945" y="0"/>
                      </a:moveTo>
                      <a:cubicBezTo>
                        <a:pt x="18945" y="0"/>
                        <a:pt x="16506" y="801"/>
                        <a:pt x="15411" y="1842"/>
                      </a:cubicBezTo>
                      <a:cubicBezTo>
                        <a:pt x="14315" y="2884"/>
                        <a:pt x="14902" y="16013"/>
                        <a:pt x="2808" y="6048"/>
                      </a:cubicBezTo>
                      <a:lnTo>
                        <a:pt x="0" y="7798"/>
                      </a:lnTo>
                      <a:cubicBezTo>
                        <a:pt x="0" y="7798"/>
                        <a:pt x="15619" y="21600"/>
                        <a:pt x="21600" y="7782"/>
                      </a:cubicBezTo>
                      <a:lnTo>
                        <a:pt x="18945" y="0"/>
                      </a:lnTo>
                      <a:close/>
                      <a:moveTo>
                        <a:pt x="18945" y="0"/>
                      </a:moveTo>
                    </a:path>
                  </a:pathLst>
                </a:custGeom>
                <a:solidFill>
                  <a:srgbClr val="FDB98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1" name="AutoShape 20">
                  <a:extLst>
                    <a:ext uri="{FF2B5EF4-FFF2-40B4-BE49-F238E27FC236}">
                      <a16:creationId xmlns:a16="http://schemas.microsoft.com/office/drawing/2014/main" id="{D259419D-1551-CD5B-F74F-80CEC0EFC2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92" y="1296"/>
                  <a:ext cx="1197" cy="96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0018" h="20619">
                      <a:moveTo>
                        <a:pt x="19680" y="9109"/>
                      </a:moveTo>
                      <a:cubicBezTo>
                        <a:pt x="19680" y="9109"/>
                        <a:pt x="13666" y="19431"/>
                        <a:pt x="4728" y="20619"/>
                      </a:cubicBezTo>
                      <a:cubicBezTo>
                        <a:pt x="4728" y="20619"/>
                        <a:pt x="9206" y="19006"/>
                        <a:pt x="8467" y="15844"/>
                      </a:cubicBezTo>
                      <a:cubicBezTo>
                        <a:pt x="7908" y="13450"/>
                        <a:pt x="5276" y="13624"/>
                        <a:pt x="2537" y="12688"/>
                      </a:cubicBezTo>
                      <a:cubicBezTo>
                        <a:pt x="-202" y="11753"/>
                        <a:pt x="3" y="2294"/>
                        <a:pt x="3" y="2294"/>
                      </a:cubicBezTo>
                      <a:cubicBezTo>
                        <a:pt x="3" y="2294"/>
                        <a:pt x="10752" y="-981"/>
                        <a:pt x="16001" y="295"/>
                      </a:cubicBezTo>
                      <a:cubicBezTo>
                        <a:pt x="16001" y="295"/>
                        <a:pt x="21398" y="4902"/>
                        <a:pt x="19680" y="9109"/>
                      </a:cubicBezTo>
                      <a:close/>
                      <a:moveTo>
                        <a:pt x="19680" y="9109"/>
                      </a:moveTo>
                    </a:path>
                  </a:pathLst>
                </a:custGeom>
                <a:solidFill>
                  <a:srgbClr val="1F527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42" name="Group 23">
                  <a:extLst>
                    <a:ext uri="{FF2B5EF4-FFF2-40B4-BE49-F238E27FC236}">
                      <a16:creationId xmlns:a16="http://schemas.microsoft.com/office/drawing/2014/main" id="{276F9106-D1DD-E81F-E0D6-6161BEB8ED9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576" y="832"/>
                  <a:ext cx="239" cy="264"/>
                  <a:chOff x="0" y="0"/>
                  <a:chExt cx="239" cy="264"/>
                </a:xfrm>
              </p:grpSpPr>
              <p:sp>
                <p:nvSpPr>
                  <p:cNvPr id="70" name="AutoShape 21">
                    <a:extLst>
                      <a:ext uri="{FF2B5EF4-FFF2-40B4-BE49-F238E27FC236}">
                        <a16:creationId xmlns:a16="http://schemas.microsoft.com/office/drawing/2014/main" id="{896A8436-4F71-119E-BE45-E570500533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39" cy="264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208" h="21147">
                        <a:moveTo>
                          <a:pt x="15015" y="0"/>
                        </a:moveTo>
                        <a:cubicBezTo>
                          <a:pt x="15015" y="0"/>
                          <a:pt x="1427" y="2002"/>
                          <a:pt x="11" y="10975"/>
                        </a:cubicBezTo>
                        <a:cubicBezTo>
                          <a:pt x="-229" y="12497"/>
                          <a:pt x="3784" y="15853"/>
                          <a:pt x="4008" y="18572"/>
                        </a:cubicBezTo>
                        <a:cubicBezTo>
                          <a:pt x="4215" y="21077"/>
                          <a:pt x="9619" y="21600"/>
                          <a:pt x="11753" y="20803"/>
                        </a:cubicBezTo>
                        <a:cubicBezTo>
                          <a:pt x="14940" y="19611"/>
                          <a:pt x="16165" y="16973"/>
                          <a:pt x="16694" y="15692"/>
                        </a:cubicBezTo>
                        <a:cubicBezTo>
                          <a:pt x="19990" y="14048"/>
                          <a:pt x="19362" y="9611"/>
                          <a:pt x="21205" y="5684"/>
                        </a:cubicBezTo>
                        <a:cubicBezTo>
                          <a:pt x="21371" y="4373"/>
                          <a:pt x="15015" y="0"/>
                          <a:pt x="15015" y="0"/>
                        </a:cubicBezTo>
                        <a:close/>
                        <a:moveTo>
                          <a:pt x="15015" y="0"/>
                        </a:moveTo>
                      </a:path>
                    </a:pathLst>
                  </a:custGeom>
                  <a:solidFill>
                    <a:srgbClr val="FDB9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71" name="AutoShape 22">
                    <a:extLst>
                      <a:ext uri="{FF2B5EF4-FFF2-40B4-BE49-F238E27FC236}">
                        <a16:creationId xmlns:a16="http://schemas.microsoft.com/office/drawing/2014/main" id="{2BF9053A-CBA6-8DCA-ACAB-B3351B5C60F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8" y="136"/>
                    <a:ext cx="31" cy="67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19344" h="20753">
                        <a:moveTo>
                          <a:pt x="19120" y="378"/>
                        </a:moveTo>
                        <a:cubicBezTo>
                          <a:pt x="19872" y="81"/>
                          <a:pt x="18531" y="-88"/>
                          <a:pt x="18044" y="47"/>
                        </a:cubicBezTo>
                        <a:cubicBezTo>
                          <a:pt x="9848" y="2320"/>
                          <a:pt x="3362" y="5193"/>
                          <a:pt x="635" y="9778"/>
                        </a:cubicBezTo>
                        <a:cubicBezTo>
                          <a:pt x="-1728" y="13755"/>
                          <a:pt x="2871" y="17506"/>
                          <a:pt x="8330" y="20240"/>
                        </a:cubicBezTo>
                        <a:cubicBezTo>
                          <a:pt x="10870" y="21512"/>
                          <a:pt x="18806" y="20181"/>
                          <a:pt x="15617" y="18810"/>
                        </a:cubicBezTo>
                        <a:cubicBezTo>
                          <a:pt x="9863" y="16339"/>
                          <a:pt x="5529" y="13850"/>
                          <a:pt x="4920" y="9927"/>
                        </a:cubicBezTo>
                        <a:cubicBezTo>
                          <a:pt x="4321" y="6054"/>
                          <a:pt x="13863" y="2442"/>
                          <a:pt x="19120" y="378"/>
                        </a:cubicBezTo>
                        <a:close/>
                        <a:moveTo>
                          <a:pt x="19120" y="378"/>
                        </a:moveTo>
                      </a:path>
                    </a:pathLst>
                  </a:custGeom>
                  <a:solidFill>
                    <a:srgbClr val="F8AB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  <p:grpSp>
              <p:nvGrpSpPr>
                <p:cNvPr id="43" name="Group 26">
                  <a:extLst>
                    <a:ext uri="{FF2B5EF4-FFF2-40B4-BE49-F238E27FC236}">
                      <a16:creationId xmlns:a16="http://schemas.microsoft.com/office/drawing/2014/main" id="{EF61C968-7E3F-EFE7-2F12-7E015A8DB82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16" y="152"/>
                  <a:ext cx="214" cy="243"/>
                  <a:chOff x="0" y="0"/>
                  <a:chExt cx="214" cy="243"/>
                </a:xfrm>
              </p:grpSpPr>
              <p:sp>
                <p:nvSpPr>
                  <p:cNvPr id="68" name="AutoShape 24">
                    <a:extLst>
                      <a:ext uri="{FF2B5EF4-FFF2-40B4-BE49-F238E27FC236}">
                        <a16:creationId xmlns:a16="http://schemas.microsoft.com/office/drawing/2014/main" id="{896BA484-A8A3-3E30-D520-AED8A4A8FB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14" cy="243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18515" h="20970">
                        <a:moveTo>
                          <a:pt x="0" y="3799"/>
                        </a:moveTo>
                        <a:cubicBezTo>
                          <a:pt x="0" y="3799"/>
                          <a:pt x="3811" y="0"/>
                          <a:pt x="5717" y="0"/>
                        </a:cubicBezTo>
                        <a:cubicBezTo>
                          <a:pt x="7622" y="0"/>
                          <a:pt x="13976" y="1582"/>
                          <a:pt x="17788" y="5698"/>
                        </a:cubicBezTo>
                        <a:cubicBezTo>
                          <a:pt x="21600" y="9814"/>
                          <a:pt x="9178" y="20807"/>
                          <a:pt x="9178" y="20807"/>
                        </a:cubicBezTo>
                        <a:cubicBezTo>
                          <a:pt x="9178" y="20807"/>
                          <a:pt x="2959" y="21600"/>
                          <a:pt x="1479" y="19682"/>
                        </a:cubicBezTo>
                        <a:cubicBezTo>
                          <a:pt x="0" y="17763"/>
                          <a:pt x="0" y="3799"/>
                          <a:pt x="0" y="3799"/>
                        </a:cubicBezTo>
                        <a:close/>
                        <a:moveTo>
                          <a:pt x="0" y="3799"/>
                        </a:moveTo>
                      </a:path>
                    </a:pathLst>
                  </a:custGeom>
                  <a:solidFill>
                    <a:srgbClr val="FDB9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69" name="AutoShape 25">
                    <a:extLst>
                      <a:ext uri="{FF2B5EF4-FFF2-40B4-BE49-F238E27FC236}">
                        <a16:creationId xmlns:a16="http://schemas.microsoft.com/office/drawing/2014/main" id="{6D461AD4-4A45-6B00-0BB9-ACC15A4CAA4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32"/>
                    <a:ext cx="154" cy="210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401" h="21338">
                        <a:moveTo>
                          <a:pt x="20947" y="3050"/>
                        </a:moveTo>
                        <a:cubicBezTo>
                          <a:pt x="19306" y="3050"/>
                          <a:pt x="17292" y="4084"/>
                          <a:pt x="16507" y="5298"/>
                        </a:cubicBezTo>
                        <a:cubicBezTo>
                          <a:pt x="15210" y="4589"/>
                          <a:pt x="13434" y="3973"/>
                          <a:pt x="11528" y="3448"/>
                        </a:cubicBezTo>
                        <a:cubicBezTo>
                          <a:pt x="11683" y="3283"/>
                          <a:pt x="11841" y="3121"/>
                          <a:pt x="12025" y="2971"/>
                        </a:cubicBezTo>
                        <a:cubicBezTo>
                          <a:pt x="12558" y="2537"/>
                          <a:pt x="13330" y="2338"/>
                          <a:pt x="13803" y="1886"/>
                        </a:cubicBezTo>
                        <a:cubicBezTo>
                          <a:pt x="14088" y="1615"/>
                          <a:pt x="13555" y="1442"/>
                          <a:pt x="13251" y="1449"/>
                        </a:cubicBezTo>
                        <a:cubicBezTo>
                          <a:pt x="12187" y="1470"/>
                          <a:pt x="11316" y="1878"/>
                          <a:pt x="10631" y="2470"/>
                        </a:cubicBezTo>
                        <a:cubicBezTo>
                          <a:pt x="10412" y="2659"/>
                          <a:pt x="10224" y="2862"/>
                          <a:pt x="10080" y="3072"/>
                        </a:cubicBezTo>
                        <a:cubicBezTo>
                          <a:pt x="7969" y="2554"/>
                          <a:pt x="5805" y="2147"/>
                          <a:pt x="4026" y="1850"/>
                        </a:cubicBezTo>
                        <a:cubicBezTo>
                          <a:pt x="4231" y="1675"/>
                          <a:pt x="4445" y="1505"/>
                          <a:pt x="4695" y="1358"/>
                        </a:cubicBezTo>
                        <a:cubicBezTo>
                          <a:pt x="5079" y="1132"/>
                          <a:pt x="5509" y="952"/>
                          <a:pt x="5948" y="794"/>
                        </a:cubicBezTo>
                        <a:cubicBezTo>
                          <a:pt x="6281" y="674"/>
                          <a:pt x="6755" y="561"/>
                          <a:pt x="6866" y="272"/>
                        </a:cubicBezTo>
                        <a:cubicBezTo>
                          <a:pt x="6906" y="165"/>
                          <a:pt x="6802" y="74"/>
                          <a:pt x="6661" y="47"/>
                        </a:cubicBezTo>
                        <a:cubicBezTo>
                          <a:pt x="5637" y="-157"/>
                          <a:pt x="4612" y="346"/>
                          <a:pt x="3822" y="779"/>
                        </a:cubicBezTo>
                        <a:cubicBezTo>
                          <a:pt x="3458" y="979"/>
                          <a:pt x="2977" y="1281"/>
                          <a:pt x="2628" y="1626"/>
                        </a:cubicBezTo>
                        <a:cubicBezTo>
                          <a:pt x="1042" y="1383"/>
                          <a:pt x="0" y="1259"/>
                          <a:pt x="0" y="1259"/>
                        </a:cubicBezTo>
                        <a:lnTo>
                          <a:pt x="0" y="17744"/>
                        </a:lnTo>
                        <a:cubicBezTo>
                          <a:pt x="0" y="17744"/>
                          <a:pt x="2547" y="21443"/>
                          <a:pt x="6620" y="21336"/>
                        </a:cubicBezTo>
                        <a:cubicBezTo>
                          <a:pt x="10698" y="21230"/>
                          <a:pt x="8149" y="8636"/>
                          <a:pt x="8149" y="8636"/>
                        </a:cubicBezTo>
                        <a:cubicBezTo>
                          <a:pt x="8149" y="8636"/>
                          <a:pt x="15282" y="13495"/>
                          <a:pt x="18337" y="8636"/>
                        </a:cubicBezTo>
                        <a:cubicBezTo>
                          <a:pt x="19003" y="7580"/>
                          <a:pt x="18508" y="6636"/>
                          <a:pt x="17335" y="5803"/>
                        </a:cubicBezTo>
                        <a:cubicBezTo>
                          <a:pt x="17718" y="5369"/>
                          <a:pt x="18117" y="4950"/>
                          <a:pt x="18637" y="4583"/>
                        </a:cubicBezTo>
                        <a:cubicBezTo>
                          <a:pt x="19410" y="4038"/>
                          <a:pt x="20460" y="3878"/>
                          <a:pt x="21276" y="3411"/>
                        </a:cubicBezTo>
                        <a:cubicBezTo>
                          <a:pt x="21600" y="3225"/>
                          <a:pt x="21222" y="3050"/>
                          <a:pt x="20947" y="3050"/>
                        </a:cubicBezTo>
                        <a:close/>
                        <a:moveTo>
                          <a:pt x="20947" y="3050"/>
                        </a:moveTo>
                      </a:path>
                    </a:pathLst>
                  </a:custGeom>
                  <a:solidFill>
                    <a:srgbClr val="F8AB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  <p:sp>
              <p:nvSpPr>
                <p:cNvPr id="44" name="AutoShape 27">
                  <a:extLst>
                    <a:ext uri="{FF2B5EF4-FFF2-40B4-BE49-F238E27FC236}">
                      <a16:creationId xmlns:a16="http://schemas.microsoft.com/office/drawing/2014/main" id="{9167D14E-57C5-EE07-C4AB-BCF0D8C1AC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4" y="336"/>
                  <a:ext cx="975" cy="73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0742" h="19545">
                      <a:moveTo>
                        <a:pt x="238" y="19481"/>
                      </a:moveTo>
                      <a:cubicBezTo>
                        <a:pt x="238" y="19481"/>
                        <a:pt x="13304" y="21600"/>
                        <a:pt x="20742" y="1502"/>
                      </a:cubicBezTo>
                      <a:lnTo>
                        <a:pt x="18323" y="0"/>
                      </a:lnTo>
                      <a:cubicBezTo>
                        <a:pt x="18323" y="0"/>
                        <a:pt x="11278" y="14102"/>
                        <a:pt x="2195" y="10700"/>
                      </a:cubicBezTo>
                      <a:cubicBezTo>
                        <a:pt x="2195" y="10700"/>
                        <a:pt x="-858" y="12554"/>
                        <a:pt x="238" y="19481"/>
                      </a:cubicBezTo>
                      <a:close/>
                      <a:moveTo>
                        <a:pt x="238" y="19481"/>
                      </a:moveTo>
                    </a:path>
                  </a:pathLst>
                </a:custGeom>
                <a:solidFill>
                  <a:srgbClr val="0C2E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5" name="AutoShape 28">
                  <a:extLst>
                    <a:ext uri="{FF2B5EF4-FFF2-40B4-BE49-F238E27FC236}">
                      <a16:creationId xmlns:a16="http://schemas.microsoft.com/office/drawing/2014/main" id="{8D8ACB13-33EF-D587-D248-CB9DAF9BF8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28" y="480"/>
                  <a:ext cx="1146" cy="45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14465">
                      <a:moveTo>
                        <a:pt x="21600" y="2499"/>
                      </a:moveTo>
                      <a:cubicBezTo>
                        <a:pt x="21600" y="2499"/>
                        <a:pt x="11376" y="-7135"/>
                        <a:pt x="0" y="11429"/>
                      </a:cubicBezTo>
                      <a:lnTo>
                        <a:pt x="1603" y="14465"/>
                      </a:lnTo>
                      <a:cubicBezTo>
                        <a:pt x="1603" y="14465"/>
                        <a:pt x="11092" y="2451"/>
                        <a:pt x="17696" y="11326"/>
                      </a:cubicBezTo>
                      <a:cubicBezTo>
                        <a:pt x="17696" y="11326"/>
                        <a:pt x="20697" y="10926"/>
                        <a:pt x="21600" y="2499"/>
                      </a:cubicBezTo>
                      <a:close/>
                      <a:moveTo>
                        <a:pt x="21600" y="2499"/>
                      </a:moveTo>
                    </a:path>
                  </a:pathLst>
                </a:custGeom>
                <a:solidFill>
                  <a:srgbClr val="0C2E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6" name="AutoShape 29">
                  <a:extLst>
                    <a:ext uri="{FF2B5EF4-FFF2-40B4-BE49-F238E27FC236}">
                      <a16:creationId xmlns:a16="http://schemas.microsoft.com/office/drawing/2014/main" id="{965B481D-4E5F-D35D-9696-ACB0E9000D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04" y="552"/>
                  <a:ext cx="1117" cy="119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014">
                      <a:moveTo>
                        <a:pt x="21600" y="6674"/>
                      </a:moveTo>
                      <a:lnTo>
                        <a:pt x="21600" y="8485"/>
                      </a:lnTo>
                      <a:cubicBezTo>
                        <a:pt x="21600" y="8485"/>
                        <a:pt x="18774" y="11701"/>
                        <a:pt x="18296" y="13641"/>
                      </a:cubicBezTo>
                      <a:cubicBezTo>
                        <a:pt x="18296" y="13641"/>
                        <a:pt x="10826" y="15978"/>
                        <a:pt x="7515" y="18865"/>
                      </a:cubicBezTo>
                      <a:cubicBezTo>
                        <a:pt x="4377" y="21600"/>
                        <a:pt x="5086" y="20945"/>
                        <a:pt x="5086" y="20945"/>
                      </a:cubicBezTo>
                      <a:cubicBezTo>
                        <a:pt x="5086" y="20945"/>
                        <a:pt x="910" y="16441"/>
                        <a:pt x="0" y="13133"/>
                      </a:cubicBezTo>
                      <a:cubicBezTo>
                        <a:pt x="0" y="13133"/>
                        <a:pt x="3104" y="12539"/>
                        <a:pt x="4801" y="10463"/>
                      </a:cubicBezTo>
                      <a:cubicBezTo>
                        <a:pt x="6499" y="8387"/>
                        <a:pt x="11073" y="2106"/>
                        <a:pt x="13563" y="801"/>
                      </a:cubicBezTo>
                      <a:lnTo>
                        <a:pt x="15803" y="0"/>
                      </a:lnTo>
                      <a:lnTo>
                        <a:pt x="18798" y="2036"/>
                      </a:lnTo>
                      <a:lnTo>
                        <a:pt x="21600" y="6674"/>
                      </a:lnTo>
                      <a:close/>
                      <a:moveTo>
                        <a:pt x="21600" y="6674"/>
                      </a:moveTo>
                    </a:path>
                  </a:pathLst>
                </a:custGeom>
                <a:solidFill>
                  <a:srgbClr val="0C2E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47" name="Group 48">
                  <a:extLst>
                    <a:ext uri="{FF2B5EF4-FFF2-40B4-BE49-F238E27FC236}">
                      <a16:creationId xmlns:a16="http://schemas.microsoft.com/office/drawing/2014/main" id="{9262301D-C2D4-F9DF-19A7-76DABA12C99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52" y="0"/>
                  <a:ext cx="1528" cy="1706"/>
                  <a:chOff x="0" y="0"/>
                  <a:chExt cx="1528" cy="1706"/>
                </a:xfrm>
              </p:grpSpPr>
              <p:sp>
                <p:nvSpPr>
                  <p:cNvPr id="50" name="AutoShape 30">
                    <a:extLst>
                      <a:ext uri="{FF2B5EF4-FFF2-40B4-BE49-F238E27FC236}">
                        <a16:creationId xmlns:a16="http://schemas.microsoft.com/office/drawing/2014/main" id="{46E75A20-C1C2-FBE7-9A97-341C72BF50F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656"/>
                    <a:ext cx="1034" cy="1050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21600">
                        <a:moveTo>
                          <a:pt x="20840" y="0"/>
                        </a:moveTo>
                        <a:lnTo>
                          <a:pt x="14590" y="120"/>
                        </a:lnTo>
                        <a:lnTo>
                          <a:pt x="12558" y="5647"/>
                        </a:lnTo>
                        <a:lnTo>
                          <a:pt x="8354" y="6233"/>
                        </a:lnTo>
                        <a:cubicBezTo>
                          <a:pt x="8354" y="6233"/>
                          <a:pt x="8325" y="11591"/>
                          <a:pt x="0" y="15815"/>
                        </a:cubicBezTo>
                        <a:cubicBezTo>
                          <a:pt x="0" y="15815"/>
                          <a:pt x="2501" y="20102"/>
                          <a:pt x="3879" y="21600"/>
                        </a:cubicBezTo>
                        <a:lnTo>
                          <a:pt x="15127" y="14675"/>
                        </a:lnTo>
                        <a:lnTo>
                          <a:pt x="15811" y="12758"/>
                        </a:lnTo>
                        <a:lnTo>
                          <a:pt x="20018" y="11090"/>
                        </a:lnTo>
                        <a:lnTo>
                          <a:pt x="21600" y="6425"/>
                        </a:lnTo>
                        <a:cubicBezTo>
                          <a:pt x="21600" y="6425"/>
                          <a:pt x="21249" y="1280"/>
                          <a:pt x="20840" y="0"/>
                        </a:cubicBezTo>
                        <a:close/>
                        <a:moveTo>
                          <a:pt x="20840" y="0"/>
                        </a:moveTo>
                      </a:path>
                    </a:pathLst>
                  </a:custGeom>
                  <a:solidFill>
                    <a:srgbClr val="1F527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grpSp>
                <p:nvGrpSpPr>
                  <p:cNvPr id="51" name="Group 45">
                    <a:extLst>
                      <a:ext uri="{FF2B5EF4-FFF2-40B4-BE49-F238E27FC236}">
                        <a16:creationId xmlns:a16="http://schemas.microsoft.com/office/drawing/2014/main" id="{9DEFC01A-CC1E-B3BC-33E9-9764E9ADB1C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36" y="0"/>
                    <a:ext cx="992" cy="1148"/>
                    <a:chOff x="0" y="0"/>
                    <a:chExt cx="992" cy="1148"/>
                  </a:xfrm>
                </p:grpSpPr>
                <p:grpSp>
                  <p:nvGrpSpPr>
                    <p:cNvPr id="54" name="Group 33">
                      <a:extLst>
                        <a:ext uri="{FF2B5EF4-FFF2-40B4-BE49-F238E27FC236}">
                          <a16:creationId xmlns:a16="http://schemas.microsoft.com/office/drawing/2014/main" id="{5859EDC5-1919-4E6B-D13E-F28D370251C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92" y="104"/>
                      <a:ext cx="735" cy="1044"/>
                      <a:chOff x="0" y="0"/>
                      <a:chExt cx="735" cy="1044"/>
                    </a:xfrm>
                  </p:grpSpPr>
                  <p:sp>
                    <p:nvSpPr>
                      <p:cNvPr id="66" name="AutoShape 31">
                        <a:extLst>
                          <a:ext uri="{FF2B5EF4-FFF2-40B4-BE49-F238E27FC236}">
                            <a16:creationId xmlns:a16="http://schemas.microsoft.com/office/drawing/2014/main" id="{D3DCA988-2B1F-2586-B933-D117B8DB32A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" y="0"/>
                        <a:ext cx="711" cy="1026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1377" h="19215">
                            <a:moveTo>
                              <a:pt x="21359" y="4555"/>
                            </a:moveTo>
                            <a:cubicBezTo>
                              <a:pt x="20034" y="-2199"/>
                              <a:pt x="10940" y="348"/>
                              <a:pt x="9009" y="1087"/>
                            </a:cubicBezTo>
                            <a:cubicBezTo>
                              <a:pt x="7079" y="1827"/>
                              <a:pt x="6225" y="6185"/>
                              <a:pt x="6225" y="6185"/>
                            </a:cubicBezTo>
                            <a:lnTo>
                              <a:pt x="7433" y="8603"/>
                            </a:lnTo>
                            <a:lnTo>
                              <a:pt x="6921" y="10349"/>
                            </a:lnTo>
                            <a:lnTo>
                              <a:pt x="0" y="19204"/>
                            </a:lnTo>
                            <a:cubicBezTo>
                              <a:pt x="1010" y="19401"/>
                              <a:pt x="5186" y="16807"/>
                              <a:pt x="9325" y="14748"/>
                            </a:cubicBezTo>
                            <a:cubicBezTo>
                              <a:pt x="10501" y="13856"/>
                              <a:pt x="12732" y="12238"/>
                              <a:pt x="13255" y="12387"/>
                            </a:cubicBezTo>
                            <a:cubicBezTo>
                              <a:pt x="13976" y="12592"/>
                              <a:pt x="18159" y="13134"/>
                              <a:pt x="18679" y="12105"/>
                            </a:cubicBezTo>
                            <a:cubicBezTo>
                              <a:pt x="19379" y="10721"/>
                              <a:pt x="21600" y="5784"/>
                              <a:pt x="21359" y="4555"/>
                            </a:cubicBezTo>
                            <a:close/>
                            <a:moveTo>
                              <a:pt x="21359" y="4555"/>
                            </a:moveTo>
                          </a:path>
                        </a:pathLst>
                      </a:custGeom>
                      <a:solidFill>
                        <a:srgbClr val="FDB98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25400" cap="flat">
                            <a:solidFill>
                              <a:schemeClr val="tx1"/>
                            </a:solidFill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endParaRPr lang="en-US" dirty="0"/>
                      </a:p>
                    </p:txBody>
                  </p:sp>
                  <p:sp>
                    <p:nvSpPr>
                      <p:cNvPr id="67" name="AutoShape 32">
                        <a:extLst>
                          <a:ext uri="{FF2B5EF4-FFF2-40B4-BE49-F238E27FC236}">
                            <a16:creationId xmlns:a16="http://schemas.microsoft.com/office/drawing/2014/main" id="{5A51856C-7847-44EC-B564-F7F747D7DF1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488"/>
                        <a:ext cx="642" cy="556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1421" h="19575">
                            <a:moveTo>
                              <a:pt x="20974" y="5726"/>
                            </a:moveTo>
                            <a:cubicBezTo>
                              <a:pt x="20974" y="5726"/>
                              <a:pt x="14861" y="3324"/>
                              <a:pt x="12853" y="1814"/>
                            </a:cubicBezTo>
                            <a:cubicBezTo>
                              <a:pt x="10846" y="304"/>
                              <a:pt x="10149" y="-665"/>
                              <a:pt x="10225" y="549"/>
                            </a:cubicBezTo>
                            <a:cubicBezTo>
                              <a:pt x="10273" y="1309"/>
                              <a:pt x="8660" y="8250"/>
                              <a:pt x="4" y="19308"/>
                            </a:cubicBezTo>
                            <a:cubicBezTo>
                              <a:pt x="-179" y="20935"/>
                              <a:pt x="6013" y="14619"/>
                              <a:pt x="7542" y="14025"/>
                            </a:cubicBezTo>
                            <a:cubicBezTo>
                              <a:pt x="10487" y="11849"/>
                              <a:pt x="15232" y="5921"/>
                              <a:pt x="15715" y="6154"/>
                            </a:cubicBezTo>
                            <a:cubicBezTo>
                              <a:pt x="16429" y="6498"/>
                              <a:pt x="20214" y="7347"/>
                              <a:pt x="21421" y="6141"/>
                            </a:cubicBezTo>
                            <a:cubicBezTo>
                              <a:pt x="21323" y="5958"/>
                              <a:pt x="21177" y="5809"/>
                              <a:pt x="20974" y="5726"/>
                            </a:cubicBezTo>
                            <a:close/>
                            <a:moveTo>
                              <a:pt x="20974" y="5726"/>
                            </a:moveTo>
                          </a:path>
                        </a:pathLst>
                      </a:custGeom>
                      <a:solidFill>
                        <a:srgbClr val="F8AB74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25400" cap="flat">
                            <a:solidFill>
                              <a:schemeClr val="tx1"/>
                            </a:solidFill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endParaRPr lang="en-US" dirty="0"/>
                      </a:p>
                    </p:txBody>
                  </p:sp>
                </p:grpSp>
                <p:sp>
                  <p:nvSpPr>
                    <p:cNvPr id="55" name="AutoShape 34">
                      <a:extLst>
                        <a:ext uri="{FF2B5EF4-FFF2-40B4-BE49-F238E27FC236}">
                          <a16:creationId xmlns:a16="http://schemas.microsoft.com/office/drawing/2014/main" id="{147FD219-B976-AA2B-8214-BD0539D2F5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88" y="304"/>
                      <a:ext cx="42" cy="123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543" h="20944">
                          <a:moveTo>
                            <a:pt x="415" y="8"/>
                          </a:moveTo>
                          <a:cubicBezTo>
                            <a:pt x="415" y="8"/>
                            <a:pt x="21600" y="-656"/>
                            <a:pt x="21543" y="9993"/>
                          </a:cubicBezTo>
                          <a:cubicBezTo>
                            <a:pt x="21490" y="20645"/>
                            <a:pt x="0" y="20944"/>
                            <a:pt x="0" y="20944"/>
                          </a:cubicBezTo>
                          <a:cubicBezTo>
                            <a:pt x="0" y="20944"/>
                            <a:pt x="20097" y="7515"/>
                            <a:pt x="415" y="8"/>
                          </a:cubicBezTo>
                          <a:close/>
                          <a:moveTo>
                            <a:pt x="415" y="8"/>
                          </a:moveTo>
                        </a:path>
                      </a:pathLst>
                    </a:custGeom>
                    <a:solidFill>
                      <a:srgbClr val="F8AB74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56" name="AutoShape 35">
                      <a:extLst>
                        <a:ext uri="{FF2B5EF4-FFF2-40B4-BE49-F238E27FC236}">
                          <a16:creationId xmlns:a16="http://schemas.microsoft.com/office/drawing/2014/main" id="{0D451174-D087-F323-CFF8-239B6B8441A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68" y="400"/>
                      <a:ext cx="32" cy="47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578" h="21570">
                          <a:moveTo>
                            <a:pt x="15212" y="162"/>
                          </a:moveTo>
                          <a:cubicBezTo>
                            <a:pt x="14556" y="38"/>
                            <a:pt x="13871" y="-15"/>
                            <a:pt x="13176" y="3"/>
                          </a:cubicBezTo>
                          <a:cubicBezTo>
                            <a:pt x="12481" y="21"/>
                            <a:pt x="11778" y="111"/>
                            <a:pt x="11087" y="262"/>
                          </a:cubicBezTo>
                          <a:cubicBezTo>
                            <a:pt x="10396" y="414"/>
                            <a:pt x="9716" y="628"/>
                            <a:pt x="9065" y="890"/>
                          </a:cubicBezTo>
                          <a:cubicBezTo>
                            <a:pt x="8413" y="1153"/>
                            <a:pt x="7790" y="1463"/>
                            <a:pt x="7205" y="1807"/>
                          </a:cubicBezTo>
                          <a:cubicBezTo>
                            <a:pt x="6621" y="2150"/>
                            <a:pt x="6074" y="2526"/>
                            <a:pt x="5571" y="2920"/>
                          </a:cubicBezTo>
                          <a:cubicBezTo>
                            <a:pt x="5067" y="3313"/>
                            <a:pt x="4606" y="3725"/>
                            <a:pt x="4188" y="4141"/>
                          </a:cubicBezTo>
                          <a:cubicBezTo>
                            <a:pt x="3769" y="4557"/>
                            <a:pt x="3393" y="4979"/>
                            <a:pt x="3057" y="5397"/>
                          </a:cubicBezTo>
                          <a:cubicBezTo>
                            <a:pt x="2720" y="5815"/>
                            <a:pt x="2423" y="6230"/>
                            <a:pt x="2159" y="6634"/>
                          </a:cubicBezTo>
                          <a:cubicBezTo>
                            <a:pt x="1896" y="7039"/>
                            <a:pt x="1667" y="7434"/>
                            <a:pt x="1467" y="7816"/>
                          </a:cubicBezTo>
                          <a:cubicBezTo>
                            <a:pt x="1267" y="8198"/>
                            <a:pt x="1096" y="8566"/>
                            <a:pt x="948" y="8921"/>
                          </a:cubicBezTo>
                          <a:cubicBezTo>
                            <a:pt x="801" y="9275"/>
                            <a:pt x="663" y="9650"/>
                            <a:pt x="539" y="10046"/>
                          </a:cubicBezTo>
                          <a:cubicBezTo>
                            <a:pt x="415" y="10442"/>
                            <a:pt x="305" y="10860"/>
                            <a:pt x="218" y="11298"/>
                          </a:cubicBezTo>
                          <a:cubicBezTo>
                            <a:pt x="130" y="11736"/>
                            <a:pt x="64" y="12194"/>
                            <a:pt x="29" y="12669"/>
                          </a:cubicBezTo>
                          <a:cubicBezTo>
                            <a:pt x="-6" y="13144"/>
                            <a:pt x="-11" y="13636"/>
                            <a:pt x="25" y="14139"/>
                          </a:cubicBezTo>
                          <a:cubicBezTo>
                            <a:pt x="60" y="14641"/>
                            <a:pt x="136" y="15154"/>
                            <a:pt x="263" y="15667"/>
                          </a:cubicBezTo>
                          <a:cubicBezTo>
                            <a:pt x="389" y="16180"/>
                            <a:pt x="565" y="16693"/>
                            <a:pt x="799" y="17192"/>
                          </a:cubicBezTo>
                          <a:cubicBezTo>
                            <a:pt x="1034" y="17690"/>
                            <a:pt x="1326" y="18174"/>
                            <a:pt x="1679" y="18627"/>
                          </a:cubicBezTo>
                          <a:cubicBezTo>
                            <a:pt x="2033" y="19080"/>
                            <a:pt x="2448" y="19501"/>
                            <a:pt x="2921" y="19874"/>
                          </a:cubicBezTo>
                          <a:cubicBezTo>
                            <a:pt x="3394" y="20246"/>
                            <a:pt x="3926" y="20569"/>
                            <a:pt x="4505" y="20828"/>
                          </a:cubicBezTo>
                          <a:cubicBezTo>
                            <a:pt x="5084" y="21088"/>
                            <a:pt x="5710" y="21284"/>
                            <a:pt x="6366" y="21408"/>
                          </a:cubicBezTo>
                          <a:cubicBezTo>
                            <a:pt x="7022" y="21532"/>
                            <a:pt x="7707" y="21585"/>
                            <a:pt x="8402" y="21567"/>
                          </a:cubicBezTo>
                          <a:cubicBezTo>
                            <a:pt x="9097" y="21549"/>
                            <a:pt x="9800" y="21459"/>
                            <a:pt x="10491" y="21308"/>
                          </a:cubicBezTo>
                          <a:cubicBezTo>
                            <a:pt x="11182" y="21156"/>
                            <a:pt x="11862" y="20942"/>
                            <a:pt x="12513" y="20680"/>
                          </a:cubicBezTo>
                          <a:cubicBezTo>
                            <a:pt x="13165" y="20417"/>
                            <a:pt x="13788" y="20107"/>
                            <a:pt x="14373" y="19763"/>
                          </a:cubicBezTo>
                          <a:cubicBezTo>
                            <a:pt x="14957" y="19420"/>
                            <a:pt x="15504" y="19044"/>
                            <a:pt x="16007" y="18650"/>
                          </a:cubicBezTo>
                          <a:cubicBezTo>
                            <a:pt x="16511" y="18257"/>
                            <a:pt x="16972" y="17845"/>
                            <a:pt x="17390" y="17429"/>
                          </a:cubicBezTo>
                          <a:cubicBezTo>
                            <a:pt x="17809" y="17013"/>
                            <a:pt x="18185" y="16591"/>
                            <a:pt x="18521" y="16173"/>
                          </a:cubicBezTo>
                          <a:cubicBezTo>
                            <a:pt x="18858" y="15755"/>
                            <a:pt x="19155" y="15340"/>
                            <a:pt x="19419" y="14936"/>
                          </a:cubicBezTo>
                          <a:cubicBezTo>
                            <a:pt x="19682" y="14531"/>
                            <a:pt x="19911" y="14136"/>
                            <a:pt x="20111" y="13754"/>
                          </a:cubicBezTo>
                          <a:cubicBezTo>
                            <a:pt x="20311" y="13372"/>
                            <a:pt x="20482" y="13004"/>
                            <a:pt x="20630" y="12649"/>
                          </a:cubicBezTo>
                          <a:cubicBezTo>
                            <a:pt x="20777" y="12295"/>
                            <a:pt x="20915" y="11920"/>
                            <a:pt x="21039" y="11524"/>
                          </a:cubicBezTo>
                          <a:cubicBezTo>
                            <a:pt x="21163" y="11128"/>
                            <a:pt x="21273" y="10710"/>
                            <a:pt x="21360" y="10272"/>
                          </a:cubicBezTo>
                          <a:cubicBezTo>
                            <a:pt x="21448" y="9834"/>
                            <a:pt x="21514" y="9376"/>
                            <a:pt x="21549" y="8901"/>
                          </a:cubicBezTo>
                          <a:cubicBezTo>
                            <a:pt x="21584" y="8426"/>
                            <a:pt x="21589" y="7934"/>
                            <a:pt x="21553" y="7431"/>
                          </a:cubicBezTo>
                          <a:cubicBezTo>
                            <a:pt x="21518" y="6929"/>
                            <a:pt x="21442" y="6416"/>
                            <a:pt x="21315" y="5903"/>
                          </a:cubicBezTo>
                          <a:cubicBezTo>
                            <a:pt x="21189" y="5390"/>
                            <a:pt x="21013" y="4877"/>
                            <a:pt x="20779" y="4378"/>
                          </a:cubicBezTo>
                          <a:cubicBezTo>
                            <a:pt x="20544" y="3880"/>
                            <a:pt x="20252" y="3396"/>
                            <a:pt x="19899" y="2943"/>
                          </a:cubicBezTo>
                          <a:cubicBezTo>
                            <a:pt x="19545" y="2490"/>
                            <a:pt x="19130" y="2069"/>
                            <a:pt x="18657" y="1696"/>
                          </a:cubicBezTo>
                          <a:cubicBezTo>
                            <a:pt x="18184" y="1324"/>
                            <a:pt x="17652" y="1001"/>
                            <a:pt x="17073" y="742"/>
                          </a:cubicBezTo>
                          <a:cubicBezTo>
                            <a:pt x="16494" y="482"/>
                            <a:pt x="15868" y="286"/>
                            <a:pt x="15212" y="162"/>
                          </a:cubicBezTo>
                          <a:close/>
                          <a:moveTo>
                            <a:pt x="15212" y="162"/>
                          </a:moveTo>
                        </a:path>
                      </a:pathLst>
                    </a:custGeom>
                    <a:solidFill>
                      <a:srgbClr val="DA854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57" name="AutoShape 36">
                      <a:extLst>
                        <a:ext uri="{FF2B5EF4-FFF2-40B4-BE49-F238E27FC236}">
                          <a16:creationId xmlns:a16="http://schemas.microsoft.com/office/drawing/2014/main" id="{4DC27F7F-936F-8493-4013-0CC54684E7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880" y="456"/>
                      <a:ext cx="27" cy="46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18996" h="20058">
                          <a:moveTo>
                            <a:pt x="1683" y="8384"/>
                          </a:moveTo>
                          <a:cubicBezTo>
                            <a:pt x="-1302" y="13844"/>
                            <a:pt x="-212" y="19016"/>
                            <a:pt x="4123" y="19921"/>
                          </a:cubicBezTo>
                          <a:cubicBezTo>
                            <a:pt x="8446" y="20829"/>
                            <a:pt x="14361" y="17138"/>
                            <a:pt x="17319" y="11671"/>
                          </a:cubicBezTo>
                          <a:cubicBezTo>
                            <a:pt x="20298" y="6218"/>
                            <a:pt x="19202" y="1049"/>
                            <a:pt x="14879" y="137"/>
                          </a:cubicBezTo>
                          <a:cubicBezTo>
                            <a:pt x="10561" y="-771"/>
                            <a:pt x="4635" y="2917"/>
                            <a:pt x="1683" y="8384"/>
                          </a:cubicBezTo>
                          <a:close/>
                          <a:moveTo>
                            <a:pt x="1683" y="8384"/>
                          </a:moveTo>
                        </a:path>
                      </a:pathLst>
                    </a:custGeom>
                    <a:solidFill>
                      <a:srgbClr val="DA854B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58" name="AutoShape 37">
                      <a:extLst>
                        <a:ext uri="{FF2B5EF4-FFF2-40B4-BE49-F238E27FC236}">
                          <a16:creationId xmlns:a16="http://schemas.microsoft.com/office/drawing/2014/main" id="{3FC40FAD-2BBF-B8C1-5760-90CF6F88207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728" y="304"/>
                      <a:ext cx="105" cy="34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0608" h="16787">
                          <a:moveTo>
                            <a:pt x="20468" y="15003"/>
                          </a:moveTo>
                          <a:cubicBezTo>
                            <a:pt x="15516" y="956"/>
                            <a:pt x="7237" y="-4356"/>
                            <a:pt x="387" y="3951"/>
                          </a:cubicBezTo>
                          <a:cubicBezTo>
                            <a:pt x="-522" y="5056"/>
                            <a:pt x="362" y="6924"/>
                            <a:pt x="1069" y="6448"/>
                          </a:cubicBezTo>
                          <a:cubicBezTo>
                            <a:pt x="3932" y="4514"/>
                            <a:pt x="6503" y="2776"/>
                            <a:pt x="9513" y="3570"/>
                          </a:cubicBezTo>
                          <a:cubicBezTo>
                            <a:pt x="13313" y="4569"/>
                            <a:pt x="16246" y="10588"/>
                            <a:pt x="19089" y="16363"/>
                          </a:cubicBezTo>
                          <a:cubicBezTo>
                            <a:pt x="19521" y="17244"/>
                            <a:pt x="21078" y="16733"/>
                            <a:pt x="20468" y="15003"/>
                          </a:cubicBezTo>
                          <a:close/>
                          <a:moveTo>
                            <a:pt x="20468" y="15003"/>
                          </a:moveTo>
                        </a:path>
                      </a:pathLst>
                    </a:custGeom>
                    <a:solidFill>
                      <a:srgbClr val="8C3806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59" name="AutoShape 38">
                      <a:extLst>
                        <a:ext uri="{FF2B5EF4-FFF2-40B4-BE49-F238E27FC236}">
                          <a16:creationId xmlns:a16="http://schemas.microsoft.com/office/drawing/2014/main" id="{DDF2144D-65D2-3B4E-9474-131F08B2C4C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904" y="376"/>
                      <a:ext cx="38" cy="22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129" h="20394">
                          <a:moveTo>
                            <a:pt x="13447" y="2846"/>
                          </a:moveTo>
                          <a:cubicBezTo>
                            <a:pt x="9223" y="-609"/>
                            <a:pt x="5280" y="-267"/>
                            <a:pt x="804" y="526"/>
                          </a:cubicBezTo>
                          <a:cubicBezTo>
                            <a:pt x="-316" y="722"/>
                            <a:pt x="-228" y="2722"/>
                            <a:pt x="831" y="2947"/>
                          </a:cubicBezTo>
                          <a:cubicBezTo>
                            <a:pt x="3622" y="3551"/>
                            <a:pt x="7035" y="4984"/>
                            <a:pt x="9549" y="7115"/>
                          </a:cubicBezTo>
                          <a:cubicBezTo>
                            <a:pt x="13059" y="10082"/>
                            <a:pt x="14404" y="15842"/>
                            <a:pt x="17346" y="19704"/>
                          </a:cubicBezTo>
                          <a:cubicBezTo>
                            <a:pt x="18325" y="20991"/>
                            <a:pt x="21059" y="20518"/>
                            <a:pt x="21125" y="17944"/>
                          </a:cubicBezTo>
                          <a:cubicBezTo>
                            <a:pt x="21284" y="11456"/>
                            <a:pt x="16640" y="5471"/>
                            <a:pt x="13447" y="2846"/>
                          </a:cubicBezTo>
                          <a:close/>
                          <a:moveTo>
                            <a:pt x="13447" y="2846"/>
                          </a:moveTo>
                        </a:path>
                      </a:pathLst>
                    </a:custGeom>
                    <a:solidFill>
                      <a:srgbClr val="8C3806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60" name="AutoShape 39">
                      <a:extLst>
                        <a:ext uri="{FF2B5EF4-FFF2-40B4-BE49-F238E27FC236}">
                          <a16:creationId xmlns:a16="http://schemas.microsoft.com/office/drawing/2014/main" id="{00EE0270-6BCA-3695-618F-4996D00FF5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28" y="247"/>
                      <a:ext cx="362" cy="474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155" h="20530">
                          <a:moveTo>
                            <a:pt x="19579" y="638"/>
                          </a:moveTo>
                          <a:cubicBezTo>
                            <a:pt x="19579" y="638"/>
                            <a:pt x="16729" y="5893"/>
                            <a:pt x="18585" y="7611"/>
                          </a:cubicBezTo>
                          <a:cubicBezTo>
                            <a:pt x="20441" y="9329"/>
                            <a:pt x="21155" y="10022"/>
                            <a:pt x="21155" y="10022"/>
                          </a:cubicBezTo>
                          <a:lnTo>
                            <a:pt x="18641" y="20530"/>
                          </a:lnTo>
                          <a:cubicBezTo>
                            <a:pt x="18641" y="20530"/>
                            <a:pt x="15724" y="18569"/>
                            <a:pt x="5673" y="17589"/>
                          </a:cubicBezTo>
                          <a:cubicBezTo>
                            <a:pt x="5673" y="17589"/>
                            <a:pt x="903" y="10812"/>
                            <a:pt x="28" y="8734"/>
                          </a:cubicBezTo>
                          <a:cubicBezTo>
                            <a:pt x="-445" y="7612"/>
                            <a:pt x="5360" y="2033"/>
                            <a:pt x="7387" y="1104"/>
                          </a:cubicBezTo>
                          <a:cubicBezTo>
                            <a:pt x="12132" y="-1070"/>
                            <a:pt x="19579" y="638"/>
                            <a:pt x="19579" y="638"/>
                          </a:cubicBezTo>
                          <a:close/>
                          <a:moveTo>
                            <a:pt x="19579" y="638"/>
                          </a:moveTo>
                        </a:path>
                      </a:pathLst>
                    </a:custGeom>
                    <a:solidFill>
                      <a:srgbClr val="6C2706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61" name="AutoShape 40">
                      <a:extLst>
                        <a:ext uri="{FF2B5EF4-FFF2-40B4-BE49-F238E27FC236}">
                          <a16:creationId xmlns:a16="http://schemas.microsoft.com/office/drawing/2014/main" id="{53240DF5-B64B-4393-BA9D-C9ADE03C489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992" cy="756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171" h="20375">
                          <a:moveTo>
                            <a:pt x="21103" y="6682"/>
                          </a:moveTo>
                          <a:cubicBezTo>
                            <a:pt x="20798" y="4175"/>
                            <a:pt x="19200" y="3678"/>
                            <a:pt x="17753" y="1957"/>
                          </a:cubicBezTo>
                          <a:cubicBezTo>
                            <a:pt x="16306" y="236"/>
                            <a:pt x="13418" y="-1225"/>
                            <a:pt x="10255" y="1557"/>
                          </a:cubicBezTo>
                          <a:cubicBezTo>
                            <a:pt x="10255" y="1557"/>
                            <a:pt x="4080" y="5429"/>
                            <a:pt x="27" y="2054"/>
                          </a:cubicBezTo>
                          <a:cubicBezTo>
                            <a:pt x="27" y="2054"/>
                            <a:pt x="-191" y="5498"/>
                            <a:pt x="603" y="8597"/>
                          </a:cubicBezTo>
                          <a:lnTo>
                            <a:pt x="3918" y="8137"/>
                          </a:lnTo>
                          <a:cubicBezTo>
                            <a:pt x="3918" y="8137"/>
                            <a:pt x="1918" y="9503"/>
                            <a:pt x="1352" y="9443"/>
                          </a:cubicBezTo>
                          <a:cubicBezTo>
                            <a:pt x="1352" y="9443"/>
                            <a:pt x="1646" y="11466"/>
                            <a:pt x="2133" y="12594"/>
                          </a:cubicBezTo>
                          <a:cubicBezTo>
                            <a:pt x="2620" y="13722"/>
                            <a:pt x="7202" y="9826"/>
                            <a:pt x="7202" y="9826"/>
                          </a:cubicBezTo>
                          <a:cubicBezTo>
                            <a:pt x="7202" y="9826"/>
                            <a:pt x="4605" y="14293"/>
                            <a:pt x="4147" y="18299"/>
                          </a:cubicBezTo>
                          <a:lnTo>
                            <a:pt x="5140" y="20375"/>
                          </a:lnTo>
                          <a:cubicBezTo>
                            <a:pt x="5140" y="20375"/>
                            <a:pt x="8169" y="9633"/>
                            <a:pt x="10255" y="7316"/>
                          </a:cubicBezTo>
                          <a:cubicBezTo>
                            <a:pt x="10540" y="7000"/>
                            <a:pt x="10908" y="6529"/>
                            <a:pt x="11454" y="6562"/>
                          </a:cubicBezTo>
                          <a:cubicBezTo>
                            <a:pt x="12377" y="11583"/>
                            <a:pt x="8512" y="14496"/>
                            <a:pt x="7813" y="15592"/>
                          </a:cubicBezTo>
                          <a:cubicBezTo>
                            <a:pt x="7093" y="16721"/>
                            <a:pt x="7202" y="18298"/>
                            <a:pt x="7202" y="18298"/>
                          </a:cubicBezTo>
                          <a:cubicBezTo>
                            <a:pt x="7661" y="16222"/>
                            <a:pt x="11021" y="14396"/>
                            <a:pt x="12167" y="11550"/>
                          </a:cubicBezTo>
                          <a:cubicBezTo>
                            <a:pt x="13071" y="9305"/>
                            <a:pt x="13967" y="6495"/>
                            <a:pt x="14306" y="5407"/>
                          </a:cubicBezTo>
                          <a:cubicBezTo>
                            <a:pt x="14575" y="5585"/>
                            <a:pt x="15050" y="6121"/>
                            <a:pt x="14163" y="7454"/>
                          </a:cubicBezTo>
                          <a:cubicBezTo>
                            <a:pt x="14163" y="7454"/>
                            <a:pt x="16313" y="8032"/>
                            <a:pt x="17753" y="6393"/>
                          </a:cubicBezTo>
                          <a:cubicBezTo>
                            <a:pt x="17753" y="6393"/>
                            <a:pt x="18403" y="8245"/>
                            <a:pt x="18188" y="10405"/>
                          </a:cubicBezTo>
                          <a:cubicBezTo>
                            <a:pt x="18188" y="10405"/>
                            <a:pt x="19596" y="10171"/>
                            <a:pt x="20121" y="8137"/>
                          </a:cubicBezTo>
                          <a:cubicBezTo>
                            <a:pt x="20121" y="8137"/>
                            <a:pt x="20645" y="9541"/>
                            <a:pt x="20569" y="10908"/>
                          </a:cubicBezTo>
                          <a:cubicBezTo>
                            <a:pt x="20569" y="10908"/>
                            <a:pt x="21409" y="9190"/>
                            <a:pt x="21103" y="6682"/>
                          </a:cubicBezTo>
                          <a:close/>
                          <a:moveTo>
                            <a:pt x="21103" y="6682"/>
                          </a:moveTo>
                        </a:path>
                      </a:pathLst>
                    </a:custGeom>
                    <a:solidFill>
                      <a:srgbClr val="8C3806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grpSp>
                  <p:nvGrpSpPr>
                    <p:cNvPr id="62" name="Group 44">
                      <a:extLst>
                        <a:ext uri="{FF2B5EF4-FFF2-40B4-BE49-F238E27FC236}">
                          <a16:creationId xmlns:a16="http://schemas.microsoft.com/office/drawing/2014/main" id="{3E13B274-A549-86EF-CB3F-319FC320EF3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96" y="520"/>
                      <a:ext cx="151" cy="142"/>
                      <a:chOff x="0" y="0"/>
                      <a:chExt cx="151" cy="142"/>
                    </a:xfrm>
                  </p:grpSpPr>
                  <p:sp>
                    <p:nvSpPr>
                      <p:cNvPr id="63" name="AutoShape 41">
                        <a:extLst>
                          <a:ext uri="{FF2B5EF4-FFF2-40B4-BE49-F238E27FC236}">
                            <a16:creationId xmlns:a16="http://schemas.microsoft.com/office/drawing/2014/main" id="{ED5C7622-A561-3F96-5CD1-43125F451287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0" y="0"/>
                        <a:ext cx="151" cy="142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1600" h="14235">
                            <a:moveTo>
                              <a:pt x="21600" y="11585"/>
                            </a:moveTo>
                            <a:cubicBezTo>
                              <a:pt x="21600" y="11585"/>
                              <a:pt x="12946" y="14772"/>
                              <a:pt x="0" y="0"/>
                            </a:cubicBezTo>
                            <a:cubicBezTo>
                              <a:pt x="1" y="0"/>
                              <a:pt x="8133" y="21600"/>
                              <a:pt x="21600" y="11585"/>
                            </a:cubicBezTo>
                            <a:close/>
                            <a:moveTo>
                              <a:pt x="21600" y="11585"/>
                            </a:moveTo>
                          </a:path>
                        </a:pathLst>
                      </a:custGeom>
                      <a:solidFill>
                        <a:srgbClr val="E73B4D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25400" cap="flat">
                            <a:solidFill>
                              <a:schemeClr val="tx1"/>
                            </a:solidFill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endParaRPr lang="en-US" dirty="0"/>
                      </a:p>
                    </p:txBody>
                  </p:sp>
                  <p:sp>
                    <p:nvSpPr>
                      <p:cNvPr id="64" name="AutoShape 42">
                        <a:extLst>
                          <a:ext uri="{FF2B5EF4-FFF2-40B4-BE49-F238E27FC236}">
                            <a16:creationId xmlns:a16="http://schemas.microsoft.com/office/drawing/2014/main" id="{AA7A2306-532D-FB0B-100A-64285665CBD3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" y="23"/>
                        <a:ext cx="139" cy="107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1600" h="21013">
                            <a:moveTo>
                              <a:pt x="2458" y="2876"/>
                            </a:moveTo>
                            <a:cubicBezTo>
                              <a:pt x="2458" y="2876"/>
                              <a:pt x="15717" y="19004"/>
                              <a:pt x="21600" y="19193"/>
                            </a:cubicBezTo>
                            <a:cubicBezTo>
                              <a:pt x="21600" y="19193"/>
                              <a:pt x="19059" y="21600"/>
                              <a:pt x="16309" y="20879"/>
                            </a:cubicBezTo>
                            <a:cubicBezTo>
                              <a:pt x="13349" y="20100"/>
                              <a:pt x="3961" y="13164"/>
                              <a:pt x="0" y="0"/>
                            </a:cubicBezTo>
                            <a:lnTo>
                              <a:pt x="2458" y="2876"/>
                            </a:lnTo>
                            <a:close/>
                            <a:moveTo>
                              <a:pt x="2458" y="2876"/>
                            </a:moveTo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25400" cap="flat">
                            <a:solidFill>
                              <a:schemeClr val="tx1"/>
                            </a:solidFill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endParaRPr lang="en-US" dirty="0"/>
                      </a:p>
                    </p:txBody>
                  </p:sp>
                  <p:sp>
                    <p:nvSpPr>
                      <p:cNvPr id="65" name="AutoShape 43">
                        <a:extLst>
                          <a:ext uri="{FF2B5EF4-FFF2-40B4-BE49-F238E27FC236}">
                            <a16:creationId xmlns:a16="http://schemas.microsoft.com/office/drawing/2014/main" id="{9D145073-A8C4-EECD-AD38-8D2BA794B444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8" y="23"/>
                        <a:ext cx="139" cy="99"/>
                      </a:xfrm>
                      <a:custGeom>
                        <a:avLst/>
                        <a:gdLst/>
                        <a:ahLst/>
                        <a:cxnLst/>
                        <a:rect l="0" t="0" r="r" b="b"/>
                        <a:pathLst>
                          <a:path w="20128" h="19921">
                            <a:moveTo>
                              <a:pt x="0" y="0"/>
                            </a:moveTo>
                            <a:cubicBezTo>
                              <a:pt x="0" y="0"/>
                              <a:pt x="21600" y="17502"/>
                              <a:pt x="20048" y="19550"/>
                            </a:cubicBezTo>
                            <a:cubicBezTo>
                              <a:pt x="18493" y="21600"/>
                              <a:pt x="8651" y="15159"/>
                              <a:pt x="0" y="0"/>
                            </a:cubicBezTo>
                            <a:close/>
                            <a:moveTo>
                              <a:pt x="0" y="0"/>
                            </a:moveTo>
                          </a:path>
                        </a:pathLst>
                      </a:custGeom>
                      <a:solidFill>
                        <a:srgbClr val="E7927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25400" cap="flat">
                            <a:solidFill>
                              <a:schemeClr val="tx1"/>
                            </a:solidFill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</a:extLst>
                    </p:spPr>
                    <p:txBody>
                      <a:bodyPr lIns="0" tIns="0" rIns="0" bIns="0"/>
                      <a:lstStyle>
                        <a:defPPr>
                          <a:defRPr lang="zh-CN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endParaRPr lang="en-US" dirty="0"/>
                      </a:p>
                    </p:txBody>
                  </p:sp>
                </p:grpSp>
              </p:grpSp>
              <p:sp>
                <p:nvSpPr>
                  <p:cNvPr id="52" name="AutoShape 46">
                    <a:extLst>
                      <a:ext uri="{FF2B5EF4-FFF2-40B4-BE49-F238E27FC236}">
                        <a16:creationId xmlns:a16="http://schemas.microsoft.com/office/drawing/2014/main" id="{0452B67F-C5D0-8CB5-3AF7-14C60B90DA5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" y="744"/>
                    <a:ext cx="1041" cy="938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21151">
                        <a:moveTo>
                          <a:pt x="0" y="16369"/>
                        </a:moveTo>
                        <a:cubicBezTo>
                          <a:pt x="0" y="16369"/>
                          <a:pt x="2790" y="15603"/>
                          <a:pt x="6914" y="11243"/>
                        </a:cubicBezTo>
                        <a:cubicBezTo>
                          <a:pt x="15684" y="1971"/>
                          <a:pt x="20836" y="-449"/>
                          <a:pt x="21600" y="65"/>
                        </a:cubicBezTo>
                        <a:lnTo>
                          <a:pt x="15394" y="8664"/>
                        </a:lnTo>
                        <a:lnTo>
                          <a:pt x="20297" y="4617"/>
                        </a:lnTo>
                        <a:cubicBezTo>
                          <a:pt x="20297" y="4617"/>
                          <a:pt x="18239" y="10693"/>
                          <a:pt x="2837" y="21151"/>
                        </a:cubicBezTo>
                        <a:cubicBezTo>
                          <a:pt x="2837" y="21151"/>
                          <a:pt x="331" y="17530"/>
                          <a:pt x="0" y="16369"/>
                        </a:cubicBezTo>
                        <a:close/>
                        <a:moveTo>
                          <a:pt x="0" y="16369"/>
                        </a:moveTo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53" name="AutoShape 47">
                    <a:extLst>
                      <a:ext uri="{FF2B5EF4-FFF2-40B4-BE49-F238E27FC236}">
                        <a16:creationId xmlns:a16="http://schemas.microsoft.com/office/drawing/2014/main" id="{F1EA01BE-9A06-5C40-02F0-5BF87F551A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80" y="656"/>
                    <a:ext cx="430" cy="549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21600">
                        <a:moveTo>
                          <a:pt x="15736" y="0"/>
                        </a:moveTo>
                        <a:lnTo>
                          <a:pt x="19387" y="3593"/>
                        </a:lnTo>
                        <a:lnTo>
                          <a:pt x="5497" y="17939"/>
                        </a:lnTo>
                        <a:lnTo>
                          <a:pt x="19387" y="9016"/>
                        </a:lnTo>
                        <a:lnTo>
                          <a:pt x="21600" y="14860"/>
                        </a:lnTo>
                        <a:cubicBezTo>
                          <a:pt x="21600" y="14860"/>
                          <a:pt x="19532" y="12306"/>
                          <a:pt x="17562" y="12287"/>
                        </a:cubicBezTo>
                        <a:cubicBezTo>
                          <a:pt x="15592" y="12269"/>
                          <a:pt x="0" y="21600"/>
                          <a:pt x="0" y="21600"/>
                        </a:cubicBezTo>
                        <a:cubicBezTo>
                          <a:pt x="0" y="21600"/>
                          <a:pt x="19106" y="3750"/>
                          <a:pt x="17261" y="3919"/>
                        </a:cubicBezTo>
                        <a:cubicBezTo>
                          <a:pt x="15416" y="4087"/>
                          <a:pt x="8244" y="8295"/>
                          <a:pt x="8244" y="8295"/>
                        </a:cubicBezTo>
                        <a:lnTo>
                          <a:pt x="12104" y="402"/>
                        </a:lnTo>
                        <a:lnTo>
                          <a:pt x="15736" y="0"/>
                        </a:lnTo>
                        <a:close/>
                        <a:moveTo>
                          <a:pt x="15736" y="0"/>
                        </a:moveTo>
                      </a:path>
                    </a:pathLst>
                  </a:custGeom>
                  <a:solidFill>
                    <a:srgbClr val="D2D3D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  <p:sp>
              <p:nvSpPr>
                <p:cNvPr id="48" name="AutoShape 49">
                  <a:extLst>
                    <a:ext uri="{FF2B5EF4-FFF2-40B4-BE49-F238E27FC236}">
                      <a16:creationId xmlns:a16="http://schemas.microsoft.com/office/drawing/2014/main" id="{96299272-933C-ED56-604D-74EDB95961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1608"/>
                  <a:ext cx="563" cy="375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0982">
                      <a:moveTo>
                        <a:pt x="18883" y="9540"/>
                      </a:moveTo>
                      <a:lnTo>
                        <a:pt x="16971" y="4191"/>
                      </a:lnTo>
                      <a:cubicBezTo>
                        <a:pt x="16971" y="4191"/>
                        <a:pt x="15925" y="3343"/>
                        <a:pt x="12789" y="1363"/>
                      </a:cubicBezTo>
                      <a:cubicBezTo>
                        <a:pt x="9653" y="-618"/>
                        <a:pt x="10176" y="144"/>
                        <a:pt x="10176" y="144"/>
                      </a:cubicBezTo>
                      <a:lnTo>
                        <a:pt x="12162" y="3191"/>
                      </a:lnTo>
                      <a:cubicBezTo>
                        <a:pt x="12162" y="3191"/>
                        <a:pt x="11744" y="4650"/>
                        <a:pt x="7876" y="4191"/>
                      </a:cubicBezTo>
                      <a:cubicBezTo>
                        <a:pt x="5579" y="3919"/>
                        <a:pt x="0" y="12790"/>
                        <a:pt x="0" y="12790"/>
                      </a:cubicBezTo>
                      <a:cubicBezTo>
                        <a:pt x="0" y="12790"/>
                        <a:pt x="10709" y="11633"/>
                        <a:pt x="12974" y="14519"/>
                      </a:cubicBezTo>
                      <a:cubicBezTo>
                        <a:pt x="15238" y="17405"/>
                        <a:pt x="17389" y="20982"/>
                        <a:pt x="17389" y="20982"/>
                      </a:cubicBezTo>
                      <a:lnTo>
                        <a:pt x="21600" y="12823"/>
                      </a:lnTo>
                      <a:lnTo>
                        <a:pt x="18883" y="9540"/>
                      </a:lnTo>
                      <a:close/>
                      <a:moveTo>
                        <a:pt x="18883" y="9540"/>
                      </a:moveTo>
                    </a:path>
                  </a:pathLst>
                </a:custGeom>
                <a:solidFill>
                  <a:srgbClr val="0C2E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49" name="AutoShape 50">
                  <a:extLst>
                    <a:ext uri="{FF2B5EF4-FFF2-40B4-BE49-F238E27FC236}">
                      <a16:creationId xmlns:a16="http://schemas.microsoft.com/office/drawing/2014/main" id="{9EE94EC3-810F-8C62-3710-A7A3D48F03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0" y="1872"/>
                  <a:ext cx="492" cy="34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599">
                      <a:moveTo>
                        <a:pt x="17632" y="3672"/>
                      </a:moveTo>
                      <a:lnTo>
                        <a:pt x="13683" y="0"/>
                      </a:lnTo>
                      <a:cubicBezTo>
                        <a:pt x="13683" y="0"/>
                        <a:pt x="12315" y="-1"/>
                        <a:pt x="8426" y="541"/>
                      </a:cubicBezTo>
                      <a:cubicBezTo>
                        <a:pt x="4537" y="1082"/>
                        <a:pt x="5350" y="1409"/>
                        <a:pt x="5350" y="1409"/>
                      </a:cubicBezTo>
                      <a:lnTo>
                        <a:pt x="8496" y="2799"/>
                      </a:lnTo>
                      <a:cubicBezTo>
                        <a:pt x="8496" y="2799"/>
                        <a:pt x="8635" y="4536"/>
                        <a:pt x="4594" y="7121"/>
                      </a:cubicBezTo>
                      <a:cubicBezTo>
                        <a:pt x="2194" y="8657"/>
                        <a:pt x="0" y="21599"/>
                        <a:pt x="0" y="21599"/>
                      </a:cubicBezTo>
                      <a:cubicBezTo>
                        <a:pt x="0" y="21599"/>
                        <a:pt x="10262" y="12095"/>
                        <a:pt x="13625" y="13110"/>
                      </a:cubicBezTo>
                      <a:cubicBezTo>
                        <a:pt x="16988" y="14126"/>
                        <a:pt x="20501" y="15899"/>
                        <a:pt x="20501" y="15899"/>
                      </a:cubicBezTo>
                      <a:lnTo>
                        <a:pt x="21600" y="4717"/>
                      </a:lnTo>
                      <a:lnTo>
                        <a:pt x="17632" y="3672"/>
                      </a:lnTo>
                      <a:close/>
                      <a:moveTo>
                        <a:pt x="17632" y="3672"/>
                      </a:moveTo>
                    </a:path>
                  </a:pathLst>
                </a:custGeom>
                <a:solidFill>
                  <a:srgbClr val="0C2E5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  <p:grpSp>
            <p:nvGrpSpPr>
              <p:cNvPr id="9" name="Group 81">
                <a:extLst>
                  <a:ext uri="{FF2B5EF4-FFF2-40B4-BE49-F238E27FC236}">
                    <a16:creationId xmlns:a16="http://schemas.microsoft.com/office/drawing/2014/main" id="{3E68563C-2962-2359-564D-7543BC97378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0"/>
                <a:ext cx="3906" cy="2319"/>
                <a:chOff x="0" y="0"/>
                <a:chExt cx="3906" cy="2319"/>
              </a:xfrm>
            </p:grpSpPr>
            <p:sp>
              <p:nvSpPr>
                <p:cNvPr id="10" name="AutoShape 52">
                  <a:extLst>
                    <a:ext uri="{FF2B5EF4-FFF2-40B4-BE49-F238E27FC236}">
                      <a16:creationId xmlns:a16="http://schemas.microsoft.com/office/drawing/2014/main" id="{141AA1DD-E403-7358-9D5F-A210B043DA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6" y="1352"/>
                  <a:ext cx="1801" cy="83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0880">
                      <a:moveTo>
                        <a:pt x="21600" y="10127"/>
                      </a:moveTo>
                      <a:cubicBezTo>
                        <a:pt x="21600" y="10127"/>
                        <a:pt x="17978" y="21600"/>
                        <a:pt x="0" y="20844"/>
                      </a:cubicBezTo>
                      <a:cubicBezTo>
                        <a:pt x="0" y="20844"/>
                        <a:pt x="34" y="18544"/>
                        <a:pt x="1021" y="15003"/>
                      </a:cubicBezTo>
                      <a:cubicBezTo>
                        <a:pt x="1021" y="15003"/>
                        <a:pt x="12935" y="15274"/>
                        <a:pt x="17527" y="0"/>
                      </a:cubicBezTo>
                      <a:cubicBezTo>
                        <a:pt x="17527" y="0"/>
                        <a:pt x="21166" y="4856"/>
                        <a:pt x="21600" y="10127"/>
                      </a:cubicBezTo>
                      <a:close/>
                      <a:moveTo>
                        <a:pt x="21600" y="10127"/>
                      </a:move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1" name="AutoShape 53">
                  <a:extLst>
                    <a:ext uri="{FF2B5EF4-FFF2-40B4-BE49-F238E27FC236}">
                      <a16:creationId xmlns:a16="http://schemas.microsoft.com/office/drawing/2014/main" id="{595335F7-6C22-1D58-75EE-0CA9875AF4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" y="1064"/>
                  <a:ext cx="1086" cy="1060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15335">
                      <a:moveTo>
                        <a:pt x="16390" y="0"/>
                      </a:moveTo>
                      <a:cubicBezTo>
                        <a:pt x="16390" y="0"/>
                        <a:pt x="13930" y="1207"/>
                        <a:pt x="13025" y="2413"/>
                      </a:cubicBezTo>
                      <a:cubicBezTo>
                        <a:pt x="12119" y="3618"/>
                        <a:pt x="17277" y="16285"/>
                        <a:pt x="2664" y="9614"/>
                      </a:cubicBezTo>
                      <a:lnTo>
                        <a:pt x="1758" y="10374"/>
                      </a:lnTo>
                      <a:lnTo>
                        <a:pt x="0" y="12536"/>
                      </a:lnTo>
                      <a:cubicBezTo>
                        <a:pt x="0" y="12536"/>
                        <a:pt x="19038" y="21600"/>
                        <a:pt x="21600" y="7105"/>
                      </a:cubicBezTo>
                      <a:lnTo>
                        <a:pt x="16390" y="0"/>
                      </a:lnTo>
                      <a:close/>
                      <a:moveTo>
                        <a:pt x="16390" y="0"/>
                      </a:move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12" name="Group 56">
                  <a:extLst>
                    <a:ext uri="{FF2B5EF4-FFF2-40B4-BE49-F238E27FC236}">
                      <a16:creationId xmlns:a16="http://schemas.microsoft.com/office/drawing/2014/main" id="{353E3C1F-1E8B-6DC6-8328-9C62787B81E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400" y="392"/>
                  <a:ext cx="230" cy="295"/>
                  <a:chOff x="0" y="0"/>
                  <a:chExt cx="230" cy="295"/>
                </a:xfrm>
              </p:grpSpPr>
              <p:sp>
                <p:nvSpPr>
                  <p:cNvPr id="37" name="AutoShape 54">
                    <a:extLst>
                      <a:ext uri="{FF2B5EF4-FFF2-40B4-BE49-F238E27FC236}">
                        <a16:creationId xmlns:a16="http://schemas.microsoft.com/office/drawing/2014/main" id="{3D647DDA-2ECD-0E98-21A9-E7651DAAF15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30" cy="295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0576" h="20296">
                        <a:moveTo>
                          <a:pt x="20576" y="7194"/>
                        </a:moveTo>
                        <a:cubicBezTo>
                          <a:pt x="20576" y="7194"/>
                          <a:pt x="20214" y="17612"/>
                          <a:pt x="15535" y="18165"/>
                        </a:cubicBezTo>
                        <a:cubicBezTo>
                          <a:pt x="10855" y="18718"/>
                          <a:pt x="12295" y="15557"/>
                          <a:pt x="12295" y="15557"/>
                        </a:cubicBezTo>
                        <a:cubicBezTo>
                          <a:pt x="12295" y="15557"/>
                          <a:pt x="7899" y="21600"/>
                          <a:pt x="5153" y="20038"/>
                        </a:cubicBezTo>
                        <a:cubicBezTo>
                          <a:pt x="4540" y="19689"/>
                          <a:pt x="4023" y="18363"/>
                          <a:pt x="4968" y="17160"/>
                        </a:cubicBezTo>
                        <a:cubicBezTo>
                          <a:pt x="4968" y="17160"/>
                          <a:pt x="1135" y="15694"/>
                          <a:pt x="55" y="10014"/>
                        </a:cubicBezTo>
                        <a:cubicBezTo>
                          <a:pt x="-1024" y="4335"/>
                          <a:pt x="14091" y="0"/>
                          <a:pt x="14091" y="0"/>
                        </a:cubicBezTo>
                        <a:lnTo>
                          <a:pt x="20576" y="7194"/>
                        </a:lnTo>
                        <a:close/>
                        <a:moveTo>
                          <a:pt x="20576" y="7194"/>
                        </a:moveTo>
                      </a:path>
                    </a:pathLst>
                  </a:custGeom>
                  <a:solidFill>
                    <a:srgbClr val="FDB9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8" name="AutoShape 55">
                    <a:extLst>
                      <a:ext uri="{FF2B5EF4-FFF2-40B4-BE49-F238E27FC236}">
                        <a16:creationId xmlns:a16="http://schemas.microsoft.com/office/drawing/2014/main" id="{A1A3586E-E5B2-7D0B-0BB3-99FF18C51D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6" y="192"/>
                    <a:ext cx="56" cy="44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0867" h="20599">
                        <a:moveTo>
                          <a:pt x="19869" y="165"/>
                        </a:moveTo>
                        <a:cubicBezTo>
                          <a:pt x="15704" y="-747"/>
                          <a:pt x="12028" y="2278"/>
                          <a:pt x="8832" y="5258"/>
                        </a:cubicBezTo>
                        <a:cubicBezTo>
                          <a:pt x="6814" y="7137"/>
                          <a:pt x="5073" y="9338"/>
                          <a:pt x="3458" y="11739"/>
                        </a:cubicBezTo>
                        <a:cubicBezTo>
                          <a:pt x="2063" y="13807"/>
                          <a:pt x="-271" y="16743"/>
                          <a:pt x="25" y="19601"/>
                        </a:cubicBezTo>
                        <a:cubicBezTo>
                          <a:pt x="156" y="20853"/>
                          <a:pt x="1622" y="20731"/>
                          <a:pt x="2265" y="20292"/>
                        </a:cubicBezTo>
                        <a:cubicBezTo>
                          <a:pt x="3912" y="19169"/>
                          <a:pt x="4768" y="17544"/>
                          <a:pt x="5982" y="15783"/>
                        </a:cubicBezTo>
                        <a:cubicBezTo>
                          <a:pt x="7552" y="13504"/>
                          <a:pt x="9368" y="11528"/>
                          <a:pt x="11136" y="9497"/>
                        </a:cubicBezTo>
                        <a:cubicBezTo>
                          <a:pt x="13956" y="6262"/>
                          <a:pt x="17401" y="4637"/>
                          <a:pt x="20494" y="1967"/>
                        </a:cubicBezTo>
                        <a:cubicBezTo>
                          <a:pt x="21329" y="1247"/>
                          <a:pt x="20600" y="328"/>
                          <a:pt x="19869" y="165"/>
                        </a:cubicBezTo>
                        <a:close/>
                        <a:moveTo>
                          <a:pt x="19869" y="165"/>
                        </a:moveTo>
                      </a:path>
                    </a:pathLst>
                  </a:custGeom>
                  <a:solidFill>
                    <a:srgbClr val="F8AB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  <p:grpSp>
              <p:nvGrpSpPr>
                <p:cNvPr id="13" name="Group 59">
                  <a:extLst>
                    <a:ext uri="{FF2B5EF4-FFF2-40B4-BE49-F238E27FC236}">
                      <a16:creationId xmlns:a16="http://schemas.microsoft.com/office/drawing/2014/main" id="{A94C11AF-359B-805C-78F7-FC8AAC01E9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672" y="184"/>
                  <a:ext cx="234" cy="269"/>
                  <a:chOff x="0" y="0"/>
                  <a:chExt cx="234" cy="269"/>
                </a:xfrm>
              </p:grpSpPr>
              <p:sp>
                <p:nvSpPr>
                  <p:cNvPr id="35" name="AutoShape 57">
                    <a:extLst>
                      <a:ext uri="{FF2B5EF4-FFF2-40B4-BE49-F238E27FC236}">
                        <a16:creationId xmlns:a16="http://schemas.microsoft.com/office/drawing/2014/main" id="{FA0E8D50-F01E-0417-7F31-5156D416415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234" cy="266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18515" h="20970">
                        <a:moveTo>
                          <a:pt x="0" y="3799"/>
                        </a:moveTo>
                        <a:cubicBezTo>
                          <a:pt x="0" y="3799"/>
                          <a:pt x="3811" y="0"/>
                          <a:pt x="5718" y="0"/>
                        </a:cubicBezTo>
                        <a:cubicBezTo>
                          <a:pt x="7623" y="0"/>
                          <a:pt x="13976" y="1583"/>
                          <a:pt x="17788" y="5699"/>
                        </a:cubicBezTo>
                        <a:cubicBezTo>
                          <a:pt x="21600" y="9814"/>
                          <a:pt x="9178" y="20807"/>
                          <a:pt x="9178" y="20807"/>
                        </a:cubicBezTo>
                        <a:cubicBezTo>
                          <a:pt x="9178" y="20807"/>
                          <a:pt x="2960" y="21600"/>
                          <a:pt x="1480" y="19682"/>
                        </a:cubicBezTo>
                        <a:cubicBezTo>
                          <a:pt x="0" y="17762"/>
                          <a:pt x="0" y="3799"/>
                          <a:pt x="0" y="3799"/>
                        </a:cubicBezTo>
                        <a:close/>
                        <a:moveTo>
                          <a:pt x="0" y="3799"/>
                        </a:moveTo>
                      </a:path>
                    </a:pathLst>
                  </a:custGeom>
                  <a:solidFill>
                    <a:srgbClr val="FDB98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6" name="AutoShape 58">
                    <a:extLst>
                      <a:ext uri="{FF2B5EF4-FFF2-40B4-BE49-F238E27FC236}">
                        <a16:creationId xmlns:a16="http://schemas.microsoft.com/office/drawing/2014/main" id="{753E76EC-DFAE-B3FC-017A-C71BAE735E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0" y="39"/>
                    <a:ext cx="169" cy="230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400" h="21339">
                        <a:moveTo>
                          <a:pt x="20945" y="3049"/>
                        </a:moveTo>
                        <a:cubicBezTo>
                          <a:pt x="19305" y="3049"/>
                          <a:pt x="17293" y="4084"/>
                          <a:pt x="16507" y="5298"/>
                        </a:cubicBezTo>
                        <a:cubicBezTo>
                          <a:pt x="15210" y="4589"/>
                          <a:pt x="13434" y="3973"/>
                          <a:pt x="11528" y="3448"/>
                        </a:cubicBezTo>
                        <a:cubicBezTo>
                          <a:pt x="11681" y="3283"/>
                          <a:pt x="11842" y="3121"/>
                          <a:pt x="12025" y="2971"/>
                        </a:cubicBezTo>
                        <a:cubicBezTo>
                          <a:pt x="12558" y="2538"/>
                          <a:pt x="13331" y="2338"/>
                          <a:pt x="13804" y="1887"/>
                        </a:cubicBezTo>
                        <a:cubicBezTo>
                          <a:pt x="14088" y="1615"/>
                          <a:pt x="13555" y="1443"/>
                          <a:pt x="13250" y="1450"/>
                        </a:cubicBezTo>
                        <a:cubicBezTo>
                          <a:pt x="12188" y="1470"/>
                          <a:pt x="11316" y="1879"/>
                          <a:pt x="10630" y="2470"/>
                        </a:cubicBezTo>
                        <a:cubicBezTo>
                          <a:pt x="10413" y="2659"/>
                          <a:pt x="10224" y="2861"/>
                          <a:pt x="10080" y="3072"/>
                        </a:cubicBezTo>
                        <a:cubicBezTo>
                          <a:pt x="7969" y="2555"/>
                          <a:pt x="5806" y="2148"/>
                          <a:pt x="4027" y="1850"/>
                        </a:cubicBezTo>
                        <a:cubicBezTo>
                          <a:pt x="4233" y="1676"/>
                          <a:pt x="4446" y="1505"/>
                          <a:pt x="4696" y="1358"/>
                        </a:cubicBezTo>
                        <a:cubicBezTo>
                          <a:pt x="5078" y="1132"/>
                          <a:pt x="5510" y="952"/>
                          <a:pt x="5948" y="794"/>
                        </a:cubicBezTo>
                        <a:cubicBezTo>
                          <a:pt x="6282" y="673"/>
                          <a:pt x="6755" y="560"/>
                          <a:pt x="6866" y="272"/>
                        </a:cubicBezTo>
                        <a:cubicBezTo>
                          <a:pt x="6905" y="165"/>
                          <a:pt x="6803" y="75"/>
                          <a:pt x="6663" y="47"/>
                        </a:cubicBezTo>
                        <a:cubicBezTo>
                          <a:pt x="5638" y="-157"/>
                          <a:pt x="4614" y="347"/>
                          <a:pt x="3822" y="779"/>
                        </a:cubicBezTo>
                        <a:cubicBezTo>
                          <a:pt x="3458" y="978"/>
                          <a:pt x="2978" y="1281"/>
                          <a:pt x="2628" y="1626"/>
                        </a:cubicBezTo>
                        <a:cubicBezTo>
                          <a:pt x="1042" y="1383"/>
                          <a:pt x="0" y="1259"/>
                          <a:pt x="0" y="1259"/>
                        </a:cubicBezTo>
                        <a:lnTo>
                          <a:pt x="0" y="17745"/>
                        </a:lnTo>
                        <a:cubicBezTo>
                          <a:pt x="0" y="17745"/>
                          <a:pt x="2547" y="21443"/>
                          <a:pt x="6621" y="21337"/>
                        </a:cubicBezTo>
                        <a:cubicBezTo>
                          <a:pt x="10694" y="21231"/>
                          <a:pt x="8149" y="8638"/>
                          <a:pt x="8149" y="8638"/>
                        </a:cubicBezTo>
                        <a:cubicBezTo>
                          <a:pt x="8149" y="8638"/>
                          <a:pt x="15281" y="13497"/>
                          <a:pt x="18335" y="8638"/>
                        </a:cubicBezTo>
                        <a:cubicBezTo>
                          <a:pt x="18999" y="7581"/>
                          <a:pt x="18507" y="6637"/>
                          <a:pt x="17333" y="5803"/>
                        </a:cubicBezTo>
                        <a:cubicBezTo>
                          <a:pt x="17717" y="5370"/>
                          <a:pt x="18114" y="4951"/>
                          <a:pt x="18636" y="4583"/>
                        </a:cubicBezTo>
                        <a:cubicBezTo>
                          <a:pt x="19408" y="4039"/>
                          <a:pt x="20457" y="3879"/>
                          <a:pt x="21274" y="3411"/>
                        </a:cubicBezTo>
                        <a:cubicBezTo>
                          <a:pt x="21600" y="3225"/>
                          <a:pt x="21220" y="3049"/>
                          <a:pt x="20945" y="3049"/>
                        </a:cubicBezTo>
                        <a:close/>
                        <a:moveTo>
                          <a:pt x="20945" y="3049"/>
                        </a:moveTo>
                      </a:path>
                    </a:pathLst>
                  </a:custGeom>
                  <a:solidFill>
                    <a:srgbClr val="F8AB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  <p:sp>
              <p:nvSpPr>
                <p:cNvPr id="14" name="AutoShape 60">
                  <a:extLst>
                    <a:ext uri="{FF2B5EF4-FFF2-40B4-BE49-F238E27FC236}">
                      <a16:creationId xmlns:a16="http://schemas.microsoft.com/office/drawing/2014/main" id="{BF902640-55FE-88EA-4C1D-10DFD9D64E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8" y="391"/>
                  <a:ext cx="1066" cy="80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0741" h="19545">
                      <a:moveTo>
                        <a:pt x="237" y="19481"/>
                      </a:moveTo>
                      <a:cubicBezTo>
                        <a:pt x="237" y="19481"/>
                        <a:pt x="13303" y="21600"/>
                        <a:pt x="20741" y="1502"/>
                      </a:cubicBezTo>
                      <a:lnTo>
                        <a:pt x="18322" y="0"/>
                      </a:lnTo>
                      <a:cubicBezTo>
                        <a:pt x="18322" y="0"/>
                        <a:pt x="11277" y="14102"/>
                        <a:pt x="2194" y="10700"/>
                      </a:cubicBezTo>
                      <a:cubicBezTo>
                        <a:pt x="2194" y="10700"/>
                        <a:pt x="-859" y="12554"/>
                        <a:pt x="237" y="19481"/>
                      </a:cubicBezTo>
                      <a:close/>
                      <a:moveTo>
                        <a:pt x="237" y="19481"/>
                      </a:move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grpSp>
              <p:nvGrpSpPr>
                <p:cNvPr id="15" name="Group 72">
                  <a:extLst>
                    <a:ext uri="{FF2B5EF4-FFF2-40B4-BE49-F238E27FC236}">
                      <a16:creationId xmlns:a16="http://schemas.microsoft.com/office/drawing/2014/main" id="{DBB5DCE2-EE81-5384-0F21-E7EC88ABC1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752" y="0"/>
                  <a:ext cx="661" cy="946"/>
                  <a:chOff x="0" y="0"/>
                  <a:chExt cx="661" cy="946"/>
                </a:xfrm>
              </p:grpSpPr>
              <p:grpSp>
                <p:nvGrpSpPr>
                  <p:cNvPr id="24" name="Group 64">
                    <a:extLst>
                      <a:ext uri="{FF2B5EF4-FFF2-40B4-BE49-F238E27FC236}">
                        <a16:creationId xmlns:a16="http://schemas.microsoft.com/office/drawing/2014/main" id="{7E97F172-4AC2-D708-0567-645992D243C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0"/>
                    <a:ext cx="661" cy="946"/>
                    <a:chOff x="0" y="0"/>
                    <a:chExt cx="661" cy="946"/>
                  </a:xfrm>
                </p:grpSpPr>
                <p:sp>
                  <p:nvSpPr>
                    <p:cNvPr id="32" name="AutoShape 61">
                      <a:extLst>
                        <a:ext uri="{FF2B5EF4-FFF2-40B4-BE49-F238E27FC236}">
                          <a16:creationId xmlns:a16="http://schemas.microsoft.com/office/drawing/2014/main" id="{F1D85588-F90B-5584-E302-CFB5BA79388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0" y="128"/>
                      <a:ext cx="535" cy="815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331" h="18923">
                          <a:moveTo>
                            <a:pt x="21312" y="5707"/>
                          </a:moveTo>
                          <a:cubicBezTo>
                            <a:pt x="21600" y="7232"/>
                            <a:pt x="18529" y="13331"/>
                            <a:pt x="17566" y="15039"/>
                          </a:cubicBezTo>
                          <a:cubicBezTo>
                            <a:pt x="16850" y="16310"/>
                            <a:pt x="11320" y="15599"/>
                            <a:pt x="10371" y="15338"/>
                          </a:cubicBezTo>
                          <a:cubicBezTo>
                            <a:pt x="9423" y="15077"/>
                            <a:pt x="4115" y="18923"/>
                            <a:pt x="4115" y="18923"/>
                          </a:cubicBezTo>
                          <a:lnTo>
                            <a:pt x="0" y="16375"/>
                          </a:lnTo>
                          <a:lnTo>
                            <a:pt x="3034" y="13322"/>
                          </a:lnTo>
                          <a:lnTo>
                            <a:pt x="1786" y="11908"/>
                          </a:lnTo>
                          <a:lnTo>
                            <a:pt x="1214" y="7585"/>
                          </a:lnTo>
                          <a:cubicBezTo>
                            <a:pt x="1214" y="7585"/>
                            <a:pt x="2458" y="2192"/>
                            <a:pt x="5035" y="1293"/>
                          </a:cubicBezTo>
                          <a:cubicBezTo>
                            <a:pt x="7612" y="395"/>
                            <a:pt x="19730" y="-2677"/>
                            <a:pt x="21312" y="5707"/>
                          </a:cubicBezTo>
                          <a:close/>
                          <a:moveTo>
                            <a:pt x="21312" y="5707"/>
                          </a:moveTo>
                        </a:path>
                      </a:pathLst>
                    </a:custGeom>
                    <a:solidFill>
                      <a:srgbClr val="FDB98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33" name="AutoShape 62">
                      <a:extLst>
                        <a:ext uri="{FF2B5EF4-FFF2-40B4-BE49-F238E27FC236}">
                          <a16:creationId xmlns:a16="http://schemas.microsoft.com/office/drawing/2014/main" id="{B6387FDD-DF6D-0BBA-24F7-6FFB96FA78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0" y="0"/>
                      <a:ext cx="661" cy="678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0180" h="20975">
                          <a:moveTo>
                            <a:pt x="15416" y="11263"/>
                          </a:moveTo>
                          <a:cubicBezTo>
                            <a:pt x="15416" y="11263"/>
                            <a:pt x="17200" y="12227"/>
                            <a:pt x="18955" y="10771"/>
                          </a:cubicBezTo>
                          <a:cubicBezTo>
                            <a:pt x="20710" y="9315"/>
                            <a:pt x="21053" y="5662"/>
                            <a:pt x="16751" y="1857"/>
                          </a:cubicBezTo>
                          <a:cubicBezTo>
                            <a:pt x="16751" y="1857"/>
                            <a:pt x="18844" y="4859"/>
                            <a:pt x="18518" y="5247"/>
                          </a:cubicBezTo>
                          <a:cubicBezTo>
                            <a:pt x="18518" y="5247"/>
                            <a:pt x="16288" y="1477"/>
                            <a:pt x="15417" y="1221"/>
                          </a:cubicBezTo>
                          <a:cubicBezTo>
                            <a:pt x="15417" y="1221"/>
                            <a:pt x="16670" y="3482"/>
                            <a:pt x="16647" y="3876"/>
                          </a:cubicBezTo>
                          <a:cubicBezTo>
                            <a:pt x="16608" y="4518"/>
                            <a:pt x="15929" y="2182"/>
                            <a:pt x="13122" y="920"/>
                          </a:cubicBezTo>
                          <a:cubicBezTo>
                            <a:pt x="11332" y="115"/>
                            <a:pt x="5238" y="-625"/>
                            <a:pt x="3776" y="828"/>
                          </a:cubicBezTo>
                          <a:cubicBezTo>
                            <a:pt x="2314" y="2280"/>
                            <a:pt x="2109" y="4409"/>
                            <a:pt x="2109" y="4409"/>
                          </a:cubicBezTo>
                          <a:cubicBezTo>
                            <a:pt x="2109" y="4409"/>
                            <a:pt x="1771" y="5997"/>
                            <a:pt x="612" y="6875"/>
                          </a:cubicBezTo>
                          <a:cubicBezTo>
                            <a:pt x="-547" y="7753"/>
                            <a:pt x="270" y="12894"/>
                            <a:pt x="406" y="14719"/>
                          </a:cubicBezTo>
                          <a:cubicBezTo>
                            <a:pt x="543" y="16544"/>
                            <a:pt x="167" y="18751"/>
                            <a:pt x="167" y="18751"/>
                          </a:cubicBezTo>
                          <a:lnTo>
                            <a:pt x="1980" y="20975"/>
                          </a:lnTo>
                          <a:lnTo>
                            <a:pt x="2576" y="14874"/>
                          </a:lnTo>
                          <a:cubicBezTo>
                            <a:pt x="2576" y="14874"/>
                            <a:pt x="681" y="11701"/>
                            <a:pt x="2055" y="9971"/>
                          </a:cubicBezTo>
                          <a:cubicBezTo>
                            <a:pt x="3428" y="8241"/>
                            <a:pt x="4685" y="8963"/>
                            <a:pt x="5159" y="10001"/>
                          </a:cubicBezTo>
                          <a:cubicBezTo>
                            <a:pt x="5876" y="11574"/>
                            <a:pt x="5543" y="12888"/>
                            <a:pt x="5543" y="12888"/>
                          </a:cubicBezTo>
                          <a:lnTo>
                            <a:pt x="6427" y="12674"/>
                          </a:lnTo>
                          <a:cubicBezTo>
                            <a:pt x="6427" y="12674"/>
                            <a:pt x="6201" y="11135"/>
                            <a:pt x="7306" y="9436"/>
                          </a:cubicBezTo>
                          <a:cubicBezTo>
                            <a:pt x="8411" y="7736"/>
                            <a:pt x="10166" y="3984"/>
                            <a:pt x="15416" y="11263"/>
                          </a:cubicBezTo>
                          <a:close/>
                          <a:moveTo>
                            <a:pt x="15416" y="11263"/>
                          </a:moveTo>
                        </a:path>
                      </a:pathLst>
                    </a:custGeom>
                    <a:solidFill>
                      <a:srgbClr val="383838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  <p:sp>
                  <p:nvSpPr>
                    <p:cNvPr id="34" name="AutoShape 63">
                      <a:extLst>
                        <a:ext uri="{FF2B5EF4-FFF2-40B4-BE49-F238E27FC236}">
                          <a16:creationId xmlns:a16="http://schemas.microsoft.com/office/drawing/2014/main" id="{ECC3AFDE-1474-28FD-266D-95971220595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4" y="616"/>
                      <a:ext cx="407" cy="330"/>
                    </a:xfrm>
                    <a:custGeom>
                      <a:avLst/>
                      <a:gdLst/>
                      <a:ahLst/>
                      <a:cxnLst/>
                      <a:rect l="0" t="0" r="r" b="b"/>
                      <a:pathLst>
                        <a:path w="21126" h="20427">
                          <a:moveTo>
                            <a:pt x="42" y="14766"/>
                          </a:moveTo>
                          <a:cubicBezTo>
                            <a:pt x="559" y="13539"/>
                            <a:pt x="3911" y="3089"/>
                            <a:pt x="3815" y="958"/>
                          </a:cubicBezTo>
                          <a:cubicBezTo>
                            <a:pt x="3719" y="-1173"/>
                            <a:pt x="4786" y="543"/>
                            <a:pt x="7879" y="3238"/>
                          </a:cubicBezTo>
                          <a:cubicBezTo>
                            <a:pt x="10973" y="5934"/>
                            <a:pt x="20439" y="10287"/>
                            <a:pt x="20439" y="10287"/>
                          </a:cubicBezTo>
                          <a:cubicBezTo>
                            <a:pt x="20753" y="10436"/>
                            <a:pt x="20975" y="10700"/>
                            <a:pt x="21126" y="11025"/>
                          </a:cubicBezTo>
                          <a:cubicBezTo>
                            <a:pt x="19228" y="13114"/>
                            <a:pt x="13357" y="11539"/>
                            <a:pt x="12253" y="10919"/>
                          </a:cubicBezTo>
                          <a:cubicBezTo>
                            <a:pt x="11302" y="10385"/>
                            <a:pt x="4841" y="18215"/>
                            <a:pt x="3979" y="20427"/>
                          </a:cubicBezTo>
                          <a:cubicBezTo>
                            <a:pt x="3974" y="20422"/>
                            <a:pt x="-474" y="15993"/>
                            <a:pt x="42" y="14766"/>
                          </a:cubicBezTo>
                          <a:close/>
                          <a:moveTo>
                            <a:pt x="42" y="14766"/>
                          </a:moveTo>
                        </a:path>
                      </a:pathLst>
                    </a:custGeom>
                    <a:solidFill>
                      <a:srgbClr val="F8AB74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25400" cap="flat">
                          <a:solidFill>
                            <a:schemeClr val="tx1"/>
                          </a:solidFill>
                          <a:miter lim="800000"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lIns="0" tIns="0" rIns="0" bIns="0"/>
                    <a:lstStyle>
                      <a:defPPr>
                        <a:defRPr lang="zh-CN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en-US" dirty="0"/>
                    </a:p>
                  </p:txBody>
                </p:sp>
              </p:grpSp>
              <p:sp>
                <p:nvSpPr>
                  <p:cNvPr id="25" name="AutoShape 65">
                    <a:extLst>
                      <a:ext uri="{FF2B5EF4-FFF2-40B4-BE49-F238E27FC236}">
                        <a16:creationId xmlns:a16="http://schemas.microsoft.com/office/drawing/2014/main" id="{CD7A8767-2871-8E90-6090-EA09339539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6" y="328"/>
                    <a:ext cx="43" cy="123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175" h="21025">
                        <a:moveTo>
                          <a:pt x="1147" y="6"/>
                        </a:moveTo>
                        <a:cubicBezTo>
                          <a:pt x="1147" y="6"/>
                          <a:pt x="21600" y="-575"/>
                          <a:pt x="21168" y="10118"/>
                        </a:cubicBezTo>
                        <a:cubicBezTo>
                          <a:pt x="20744" y="20813"/>
                          <a:pt x="0" y="21025"/>
                          <a:pt x="0" y="21025"/>
                        </a:cubicBezTo>
                        <a:cubicBezTo>
                          <a:pt x="0" y="21025"/>
                          <a:pt x="19864" y="7623"/>
                          <a:pt x="1147" y="6"/>
                        </a:cubicBezTo>
                        <a:close/>
                        <a:moveTo>
                          <a:pt x="1147" y="6"/>
                        </a:moveTo>
                      </a:path>
                    </a:pathLst>
                  </a:custGeom>
                  <a:solidFill>
                    <a:srgbClr val="F8AB7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6" name="AutoShape 66">
                    <a:extLst>
                      <a:ext uri="{FF2B5EF4-FFF2-40B4-BE49-F238E27FC236}">
                        <a16:creationId xmlns:a16="http://schemas.microsoft.com/office/drawing/2014/main" id="{840B3EF0-924E-FB51-9097-19D3F29DE16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76" y="432"/>
                    <a:ext cx="32" cy="47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574" h="21578">
                        <a:moveTo>
                          <a:pt x="15378" y="178"/>
                        </a:moveTo>
                        <a:cubicBezTo>
                          <a:pt x="14728" y="47"/>
                          <a:pt x="14046" y="-11"/>
                          <a:pt x="13355" y="2"/>
                        </a:cubicBezTo>
                        <a:cubicBezTo>
                          <a:pt x="12663" y="14"/>
                          <a:pt x="11962" y="98"/>
                          <a:pt x="11271" y="244"/>
                        </a:cubicBezTo>
                        <a:cubicBezTo>
                          <a:pt x="10580" y="390"/>
                          <a:pt x="9900" y="599"/>
                          <a:pt x="9247" y="857"/>
                        </a:cubicBezTo>
                        <a:cubicBezTo>
                          <a:pt x="8594" y="1115"/>
                          <a:pt x="7968" y="1421"/>
                          <a:pt x="7380" y="1761"/>
                        </a:cubicBezTo>
                        <a:cubicBezTo>
                          <a:pt x="6792" y="2100"/>
                          <a:pt x="6241" y="2473"/>
                          <a:pt x="5733" y="2863"/>
                        </a:cubicBezTo>
                        <a:cubicBezTo>
                          <a:pt x="5225" y="3253"/>
                          <a:pt x="4759" y="3662"/>
                          <a:pt x="4335" y="4076"/>
                        </a:cubicBezTo>
                        <a:cubicBezTo>
                          <a:pt x="3911" y="4490"/>
                          <a:pt x="3530" y="4909"/>
                          <a:pt x="3187" y="5326"/>
                        </a:cubicBezTo>
                        <a:cubicBezTo>
                          <a:pt x="2845" y="5742"/>
                          <a:pt x="2541" y="6155"/>
                          <a:pt x="2272" y="6558"/>
                        </a:cubicBezTo>
                        <a:cubicBezTo>
                          <a:pt x="2003" y="6962"/>
                          <a:pt x="1768" y="7356"/>
                          <a:pt x="1562" y="7737"/>
                        </a:cubicBezTo>
                        <a:cubicBezTo>
                          <a:pt x="1356" y="8118"/>
                          <a:pt x="1179" y="8486"/>
                          <a:pt x="1026" y="8840"/>
                        </a:cubicBezTo>
                        <a:cubicBezTo>
                          <a:pt x="873" y="9194"/>
                          <a:pt x="728" y="9568"/>
                          <a:pt x="598" y="9965"/>
                        </a:cubicBezTo>
                        <a:cubicBezTo>
                          <a:pt x="467" y="10361"/>
                          <a:pt x="351" y="10779"/>
                          <a:pt x="256" y="11217"/>
                        </a:cubicBezTo>
                        <a:cubicBezTo>
                          <a:pt x="161" y="11655"/>
                          <a:pt x="87" y="12114"/>
                          <a:pt x="44" y="12590"/>
                        </a:cubicBezTo>
                        <a:cubicBezTo>
                          <a:pt x="0" y="13066"/>
                          <a:pt x="-13" y="13559"/>
                          <a:pt x="14" y="14063"/>
                        </a:cubicBezTo>
                        <a:cubicBezTo>
                          <a:pt x="40" y="14567"/>
                          <a:pt x="107" y="15081"/>
                          <a:pt x="223" y="15597"/>
                        </a:cubicBezTo>
                        <a:cubicBezTo>
                          <a:pt x="340" y="16112"/>
                          <a:pt x="506" y="16627"/>
                          <a:pt x="730" y="17129"/>
                        </a:cubicBezTo>
                        <a:cubicBezTo>
                          <a:pt x="954" y="17631"/>
                          <a:pt x="1237" y="18118"/>
                          <a:pt x="1581" y="18575"/>
                        </a:cubicBezTo>
                        <a:cubicBezTo>
                          <a:pt x="1924" y="19032"/>
                          <a:pt x="2330" y="19458"/>
                          <a:pt x="2794" y="19835"/>
                        </a:cubicBezTo>
                        <a:cubicBezTo>
                          <a:pt x="3259" y="20212"/>
                          <a:pt x="3782" y="20540"/>
                          <a:pt x="4354" y="20804"/>
                        </a:cubicBezTo>
                        <a:cubicBezTo>
                          <a:pt x="4925" y="21069"/>
                          <a:pt x="5545" y="21271"/>
                          <a:pt x="6196" y="21400"/>
                        </a:cubicBezTo>
                        <a:cubicBezTo>
                          <a:pt x="6846" y="21531"/>
                          <a:pt x="7528" y="21589"/>
                          <a:pt x="8219" y="21576"/>
                        </a:cubicBezTo>
                        <a:cubicBezTo>
                          <a:pt x="8911" y="21564"/>
                          <a:pt x="9612" y="21480"/>
                          <a:pt x="10303" y="21334"/>
                        </a:cubicBezTo>
                        <a:cubicBezTo>
                          <a:pt x="10994" y="21188"/>
                          <a:pt x="11674" y="20979"/>
                          <a:pt x="12327" y="20721"/>
                        </a:cubicBezTo>
                        <a:cubicBezTo>
                          <a:pt x="12980" y="20463"/>
                          <a:pt x="13606" y="20157"/>
                          <a:pt x="14194" y="19817"/>
                        </a:cubicBezTo>
                        <a:cubicBezTo>
                          <a:pt x="14782" y="19478"/>
                          <a:pt x="15333" y="19105"/>
                          <a:pt x="15841" y="18715"/>
                        </a:cubicBezTo>
                        <a:cubicBezTo>
                          <a:pt x="16349" y="18325"/>
                          <a:pt x="16815" y="17916"/>
                          <a:pt x="17239" y="17502"/>
                        </a:cubicBezTo>
                        <a:cubicBezTo>
                          <a:pt x="17663" y="17088"/>
                          <a:pt x="18044" y="16669"/>
                          <a:pt x="18387" y="16252"/>
                        </a:cubicBezTo>
                        <a:cubicBezTo>
                          <a:pt x="18729" y="15836"/>
                          <a:pt x="19033" y="15423"/>
                          <a:pt x="19302" y="15020"/>
                        </a:cubicBezTo>
                        <a:cubicBezTo>
                          <a:pt x="19571" y="14616"/>
                          <a:pt x="19806" y="14222"/>
                          <a:pt x="20012" y="13841"/>
                        </a:cubicBezTo>
                        <a:cubicBezTo>
                          <a:pt x="20218" y="13460"/>
                          <a:pt x="20395" y="13092"/>
                          <a:pt x="20548" y="12738"/>
                        </a:cubicBezTo>
                        <a:cubicBezTo>
                          <a:pt x="20701" y="12384"/>
                          <a:pt x="20846" y="12010"/>
                          <a:pt x="20976" y="11613"/>
                        </a:cubicBezTo>
                        <a:cubicBezTo>
                          <a:pt x="21107" y="11217"/>
                          <a:pt x="21223" y="10799"/>
                          <a:pt x="21318" y="10361"/>
                        </a:cubicBezTo>
                        <a:cubicBezTo>
                          <a:pt x="21413" y="9923"/>
                          <a:pt x="21487" y="9464"/>
                          <a:pt x="21530" y="8988"/>
                        </a:cubicBezTo>
                        <a:cubicBezTo>
                          <a:pt x="21574" y="8512"/>
                          <a:pt x="21587" y="8019"/>
                          <a:pt x="21560" y="7515"/>
                        </a:cubicBezTo>
                        <a:cubicBezTo>
                          <a:pt x="21534" y="7011"/>
                          <a:pt x="21467" y="6497"/>
                          <a:pt x="21351" y="5981"/>
                        </a:cubicBezTo>
                        <a:cubicBezTo>
                          <a:pt x="21234" y="5466"/>
                          <a:pt x="21068" y="4951"/>
                          <a:pt x="20844" y="4449"/>
                        </a:cubicBezTo>
                        <a:cubicBezTo>
                          <a:pt x="20620" y="3947"/>
                          <a:pt x="20337" y="3460"/>
                          <a:pt x="19993" y="3003"/>
                        </a:cubicBezTo>
                        <a:cubicBezTo>
                          <a:pt x="19650" y="2546"/>
                          <a:pt x="19244" y="2120"/>
                          <a:pt x="18780" y="1743"/>
                        </a:cubicBezTo>
                        <a:cubicBezTo>
                          <a:pt x="18315" y="1366"/>
                          <a:pt x="17792" y="1038"/>
                          <a:pt x="17220" y="774"/>
                        </a:cubicBezTo>
                        <a:cubicBezTo>
                          <a:pt x="16649" y="509"/>
                          <a:pt x="16029" y="307"/>
                          <a:pt x="15378" y="178"/>
                        </a:cubicBezTo>
                        <a:close/>
                        <a:moveTo>
                          <a:pt x="15378" y="178"/>
                        </a:moveTo>
                      </a:path>
                    </a:pathLst>
                  </a:custGeom>
                  <a:solidFill>
                    <a:srgbClr val="DA85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7" name="AutoShape 67">
                    <a:extLst>
                      <a:ext uri="{FF2B5EF4-FFF2-40B4-BE49-F238E27FC236}">
                        <a16:creationId xmlns:a16="http://schemas.microsoft.com/office/drawing/2014/main" id="{46D848F9-74C9-5C75-3550-74CB1BFA47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8" y="488"/>
                    <a:ext cx="27" cy="46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19030" h="20015">
                        <a:moveTo>
                          <a:pt x="1782" y="8303"/>
                        </a:moveTo>
                        <a:cubicBezTo>
                          <a:pt x="-1282" y="13744"/>
                          <a:pt x="-297" y="18928"/>
                          <a:pt x="3987" y="19868"/>
                        </a:cubicBezTo>
                        <a:cubicBezTo>
                          <a:pt x="8254" y="20808"/>
                          <a:pt x="14207" y="17161"/>
                          <a:pt x="17249" y="11713"/>
                        </a:cubicBezTo>
                        <a:cubicBezTo>
                          <a:pt x="20318" y="6275"/>
                          <a:pt x="19317" y="1095"/>
                          <a:pt x="15055" y="148"/>
                        </a:cubicBezTo>
                        <a:cubicBezTo>
                          <a:pt x="10776" y="-792"/>
                          <a:pt x="4818" y="2855"/>
                          <a:pt x="1782" y="8303"/>
                        </a:cubicBezTo>
                        <a:close/>
                        <a:moveTo>
                          <a:pt x="1782" y="8303"/>
                        </a:moveTo>
                      </a:path>
                    </a:pathLst>
                  </a:custGeom>
                  <a:solidFill>
                    <a:srgbClr val="DA85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8" name="AutoShape 68">
                    <a:extLst>
                      <a:ext uri="{FF2B5EF4-FFF2-40B4-BE49-F238E27FC236}">
                        <a16:creationId xmlns:a16="http://schemas.microsoft.com/office/drawing/2014/main" id="{ED7ED751-7A7B-E77D-5A59-0CA162061C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" y="528"/>
                    <a:ext cx="186" cy="178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12591">
                        <a:moveTo>
                          <a:pt x="18875" y="7793"/>
                        </a:moveTo>
                        <a:cubicBezTo>
                          <a:pt x="11233" y="8096"/>
                          <a:pt x="4764" y="5785"/>
                          <a:pt x="2450" y="1230"/>
                        </a:cubicBezTo>
                        <a:cubicBezTo>
                          <a:pt x="1660" y="841"/>
                          <a:pt x="849" y="435"/>
                          <a:pt x="0" y="0"/>
                        </a:cubicBezTo>
                        <a:cubicBezTo>
                          <a:pt x="0" y="0"/>
                          <a:pt x="5624" y="21600"/>
                          <a:pt x="21600" y="8218"/>
                        </a:cubicBezTo>
                        <a:cubicBezTo>
                          <a:pt x="21600" y="8218"/>
                          <a:pt x="20822" y="8258"/>
                          <a:pt x="18875" y="7793"/>
                        </a:cubicBezTo>
                        <a:close/>
                        <a:moveTo>
                          <a:pt x="18875" y="7793"/>
                        </a:moveTo>
                      </a:path>
                    </a:pathLst>
                  </a:custGeom>
                  <a:solidFill>
                    <a:srgbClr val="DA854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29" name="AutoShape 69">
                    <a:extLst>
                      <a:ext uri="{FF2B5EF4-FFF2-40B4-BE49-F238E27FC236}">
                        <a16:creationId xmlns:a16="http://schemas.microsoft.com/office/drawing/2014/main" id="{F2D1BD03-925F-AA78-4B2C-DE03355FBA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04" y="544"/>
                    <a:ext cx="142" cy="93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20729">
                        <a:moveTo>
                          <a:pt x="21600" y="20646"/>
                        </a:moveTo>
                        <a:cubicBezTo>
                          <a:pt x="17982" y="18579"/>
                          <a:pt x="11279" y="13314"/>
                          <a:pt x="0" y="0"/>
                        </a:cubicBezTo>
                        <a:cubicBezTo>
                          <a:pt x="3042" y="14329"/>
                          <a:pt x="11550" y="21600"/>
                          <a:pt x="21600" y="20646"/>
                        </a:cubicBezTo>
                        <a:close/>
                        <a:moveTo>
                          <a:pt x="21600" y="20646"/>
                        </a:moveTo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0" name="AutoShape 70">
                    <a:extLst>
                      <a:ext uri="{FF2B5EF4-FFF2-40B4-BE49-F238E27FC236}">
                        <a16:creationId xmlns:a16="http://schemas.microsoft.com/office/drawing/2014/main" id="{C8C3C11F-0607-25F9-81A5-99A35C694E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" y="312"/>
                    <a:ext cx="162" cy="88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14681">
                        <a:moveTo>
                          <a:pt x="21600" y="14681"/>
                        </a:moveTo>
                        <a:cubicBezTo>
                          <a:pt x="21600" y="14681"/>
                          <a:pt x="19492" y="835"/>
                          <a:pt x="11273" y="59"/>
                        </a:cubicBezTo>
                        <a:cubicBezTo>
                          <a:pt x="860" y="-923"/>
                          <a:pt x="0" y="10579"/>
                          <a:pt x="0" y="10579"/>
                        </a:cubicBezTo>
                        <a:cubicBezTo>
                          <a:pt x="0" y="10579"/>
                          <a:pt x="10037" y="-6919"/>
                          <a:pt x="21600" y="14681"/>
                        </a:cubicBezTo>
                        <a:close/>
                        <a:moveTo>
                          <a:pt x="21600" y="14681"/>
                        </a:moveTo>
                      </a:path>
                    </a:pathLst>
                  </a:custGeom>
                  <a:solidFill>
                    <a:srgbClr val="2424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  <p:sp>
                <p:nvSpPr>
                  <p:cNvPr id="31" name="AutoShape 71">
                    <a:extLst>
                      <a:ext uri="{FF2B5EF4-FFF2-40B4-BE49-F238E27FC236}">
                        <a16:creationId xmlns:a16="http://schemas.microsoft.com/office/drawing/2014/main" id="{5216A823-377E-A6DE-8DD9-C87404BA70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12" y="408"/>
                    <a:ext cx="43" cy="24"/>
                  </a:xfrm>
                  <a:custGeom>
                    <a:avLst/>
                    <a:gdLst/>
                    <a:ahLst/>
                    <a:cxnLst/>
                    <a:rect l="0" t="0" r="r" b="b"/>
                    <a:pathLst>
                      <a:path w="21600" h="10038">
                        <a:moveTo>
                          <a:pt x="0" y="8422"/>
                        </a:moveTo>
                        <a:cubicBezTo>
                          <a:pt x="0" y="8422"/>
                          <a:pt x="15483" y="-11562"/>
                          <a:pt x="21600" y="10038"/>
                        </a:cubicBezTo>
                        <a:cubicBezTo>
                          <a:pt x="21596" y="10038"/>
                          <a:pt x="11606" y="5406"/>
                          <a:pt x="0" y="8422"/>
                        </a:cubicBezTo>
                        <a:close/>
                        <a:moveTo>
                          <a:pt x="0" y="8422"/>
                        </a:moveTo>
                      </a:path>
                    </a:pathLst>
                  </a:custGeom>
                  <a:solidFill>
                    <a:srgbClr val="24242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>
                        <a:solidFill>
                          <a:schemeClr val="tx1"/>
                        </a:solidFill>
                        <a:miter lim="800000"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lIns="0" tIns="0" rIns="0" bIns="0"/>
                  <a:lstStyle>
                    <a:defPPr>
                      <a:defRPr lang="zh-CN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dirty="0"/>
                  </a:p>
                </p:txBody>
              </p:sp>
            </p:grpSp>
            <p:sp>
              <p:nvSpPr>
                <p:cNvPr id="16" name="AutoShape 73">
                  <a:extLst>
                    <a:ext uri="{FF2B5EF4-FFF2-40B4-BE49-F238E27FC236}">
                      <a16:creationId xmlns:a16="http://schemas.microsoft.com/office/drawing/2014/main" id="{B7E23C72-190D-1537-80E3-DDD89829B7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5" y="160"/>
                  <a:ext cx="1315" cy="1664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413" h="21357">
                      <a:moveTo>
                        <a:pt x="8939" y="15"/>
                      </a:moveTo>
                      <a:cubicBezTo>
                        <a:pt x="15026" y="365"/>
                        <a:pt x="19580" y="4858"/>
                        <a:pt x="19580" y="4858"/>
                      </a:cubicBezTo>
                      <a:cubicBezTo>
                        <a:pt x="20226" y="5334"/>
                        <a:pt x="20971" y="6704"/>
                        <a:pt x="21109" y="7440"/>
                      </a:cubicBezTo>
                      <a:cubicBezTo>
                        <a:pt x="21109" y="7440"/>
                        <a:pt x="21600" y="9791"/>
                        <a:pt x="21335" y="11294"/>
                      </a:cubicBezTo>
                      <a:cubicBezTo>
                        <a:pt x="21070" y="12797"/>
                        <a:pt x="11527" y="19798"/>
                        <a:pt x="8399" y="21357"/>
                      </a:cubicBezTo>
                      <a:cubicBezTo>
                        <a:pt x="8399" y="21357"/>
                        <a:pt x="1979" y="16214"/>
                        <a:pt x="1058" y="14372"/>
                      </a:cubicBezTo>
                      <a:cubicBezTo>
                        <a:pt x="138" y="12530"/>
                        <a:pt x="0" y="11614"/>
                        <a:pt x="0" y="11614"/>
                      </a:cubicBezTo>
                      <a:cubicBezTo>
                        <a:pt x="0" y="11614"/>
                        <a:pt x="3000" y="11213"/>
                        <a:pt x="5279" y="10117"/>
                      </a:cubicBezTo>
                      <a:cubicBezTo>
                        <a:pt x="7081" y="9251"/>
                        <a:pt x="9510" y="7906"/>
                        <a:pt x="12102" y="6439"/>
                      </a:cubicBezTo>
                      <a:cubicBezTo>
                        <a:pt x="9624" y="-34"/>
                        <a:pt x="1607" y="4310"/>
                        <a:pt x="1607" y="4310"/>
                      </a:cubicBezTo>
                      <a:lnTo>
                        <a:pt x="30" y="3018"/>
                      </a:lnTo>
                      <a:cubicBezTo>
                        <a:pt x="30" y="3018"/>
                        <a:pt x="4452" y="-243"/>
                        <a:pt x="8939" y="15"/>
                      </a:cubicBezTo>
                      <a:close/>
                      <a:moveTo>
                        <a:pt x="8939" y="15"/>
                      </a:move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7" name="AutoShape 74">
                  <a:extLst>
                    <a:ext uri="{FF2B5EF4-FFF2-40B4-BE49-F238E27FC236}">
                      <a16:creationId xmlns:a16="http://schemas.microsoft.com/office/drawing/2014/main" id="{7C14A010-7F9A-3049-3A56-083CB65AE8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19" y="680"/>
                  <a:ext cx="1129" cy="1108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20976" y="0"/>
                      </a:moveTo>
                      <a:lnTo>
                        <a:pt x="15247" y="43"/>
                      </a:lnTo>
                      <a:lnTo>
                        <a:pt x="13122" y="4660"/>
                      </a:lnTo>
                      <a:lnTo>
                        <a:pt x="8774" y="4708"/>
                      </a:lnTo>
                      <a:cubicBezTo>
                        <a:pt x="8774" y="4708"/>
                        <a:pt x="7676" y="11176"/>
                        <a:pt x="0" y="15086"/>
                      </a:cubicBezTo>
                      <a:cubicBezTo>
                        <a:pt x="0" y="15086"/>
                        <a:pt x="4487" y="20165"/>
                        <a:pt x="5732" y="21600"/>
                      </a:cubicBezTo>
                      <a:lnTo>
                        <a:pt x="15575" y="13843"/>
                      </a:lnTo>
                      <a:lnTo>
                        <a:pt x="16224" y="12034"/>
                      </a:lnTo>
                      <a:lnTo>
                        <a:pt x="20098" y="10500"/>
                      </a:lnTo>
                      <a:lnTo>
                        <a:pt x="21600" y="6097"/>
                      </a:lnTo>
                      <a:cubicBezTo>
                        <a:pt x="21600" y="6098"/>
                        <a:pt x="21336" y="1218"/>
                        <a:pt x="20976" y="0"/>
                      </a:cubicBezTo>
                      <a:close/>
                      <a:moveTo>
                        <a:pt x="20976" y="0"/>
                      </a:move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8" name="AutoShape 75">
                  <a:extLst>
                    <a:ext uri="{FF2B5EF4-FFF2-40B4-BE49-F238E27FC236}">
                      <a16:creationId xmlns:a16="http://schemas.microsoft.com/office/drawing/2014/main" id="{28E5E460-3188-1866-1302-1A962DED8E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0" y="768"/>
                  <a:ext cx="1064" cy="986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554" h="21174">
                      <a:moveTo>
                        <a:pt x="0" y="15568"/>
                      </a:moveTo>
                      <a:cubicBezTo>
                        <a:pt x="0" y="15568"/>
                        <a:pt x="2331" y="14311"/>
                        <a:pt x="6404" y="10210"/>
                      </a:cubicBezTo>
                      <a:cubicBezTo>
                        <a:pt x="15064" y="1489"/>
                        <a:pt x="20430" y="-426"/>
                        <a:pt x="21171" y="73"/>
                      </a:cubicBezTo>
                      <a:lnTo>
                        <a:pt x="21554" y="4345"/>
                      </a:lnTo>
                      <a:cubicBezTo>
                        <a:pt x="21554" y="4345"/>
                        <a:pt x="18635" y="11240"/>
                        <a:pt x="4696" y="21174"/>
                      </a:cubicBezTo>
                      <a:cubicBezTo>
                        <a:pt x="4696" y="21174"/>
                        <a:pt x="-46" y="15984"/>
                        <a:pt x="0" y="15568"/>
                      </a:cubicBezTo>
                      <a:close/>
                      <a:moveTo>
                        <a:pt x="0" y="15568"/>
                      </a:moveTo>
                    </a:path>
                  </a:pathLst>
                </a:custGeom>
                <a:solidFill>
                  <a:srgbClr val="D8E5C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19" name="AutoShape 76">
                  <a:extLst>
                    <a:ext uri="{FF2B5EF4-FFF2-40B4-BE49-F238E27FC236}">
                      <a16:creationId xmlns:a16="http://schemas.microsoft.com/office/drawing/2014/main" id="{0E6284C0-D7CD-C74E-5CFB-EEC6738FE5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4" y="847"/>
                  <a:ext cx="1025" cy="47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14976">
                      <a:moveTo>
                        <a:pt x="21600" y="1675"/>
                      </a:moveTo>
                      <a:cubicBezTo>
                        <a:pt x="21600" y="1675"/>
                        <a:pt x="11248" y="21600"/>
                        <a:pt x="888" y="12676"/>
                      </a:cubicBezTo>
                      <a:lnTo>
                        <a:pt x="0" y="6593"/>
                      </a:lnTo>
                      <a:lnTo>
                        <a:pt x="4896" y="6453"/>
                      </a:lnTo>
                      <a:cubicBezTo>
                        <a:pt x="4896" y="6453"/>
                        <a:pt x="9534" y="14191"/>
                        <a:pt x="21493" y="0"/>
                      </a:cubicBezTo>
                      <a:lnTo>
                        <a:pt x="21600" y="1675"/>
                      </a:lnTo>
                      <a:close/>
                      <a:moveTo>
                        <a:pt x="21600" y="1675"/>
                      </a:moveTo>
                    </a:path>
                  </a:pathLst>
                </a:custGeom>
                <a:solidFill>
                  <a:srgbClr val="A00D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0" name="AutoShape 77">
                  <a:extLst>
                    <a:ext uri="{FF2B5EF4-FFF2-40B4-BE49-F238E27FC236}">
                      <a16:creationId xmlns:a16="http://schemas.microsoft.com/office/drawing/2014/main" id="{6E76536E-70E6-D3C5-800E-0E4ACF46B4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0" y="704"/>
                  <a:ext cx="88" cy="197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17070" y="0"/>
                      </a:moveTo>
                      <a:lnTo>
                        <a:pt x="21600" y="17443"/>
                      </a:lnTo>
                      <a:lnTo>
                        <a:pt x="0" y="21600"/>
                      </a:lnTo>
                      <a:lnTo>
                        <a:pt x="11709" y="729"/>
                      </a:lnTo>
                      <a:close/>
                      <a:moveTo>
                        <a:pt x="17070" y="0"/>
                      </a:move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1" name="AutoShape 78">
                  <a:extLst>
                    <a:ext uri="{FF2B5EF4-FFF2-40B4-BE49-F238E27FC236}">
                      <a16:creationId xmlns:a16="http://schemas.microsoft.com/office/drawing/2014/main" id="{5DCAC105-CC4F-2E11-FA6D-B17F4426D8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2" y="888"/>
                  <a:ext cx="79" cy="83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15627" y="0"/>
                      </a:moveTo>
                      <a:lnTo>
                        <a:pt x="0" y="21600"/>
                      </a:lnTo>
                      <a:lnTo>
                        <a:pt x="14843" y="18677"/>
                      </a:lnTo>
                      <a:lnTo>
                        <a:pt x="21600" y="8563"/>
                      </a:lnTo>
                      <a:close/>
                      <a:moveTo>
                        <a:pt x="15627" y="0"/>
                      </a:move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2" name="AutoShape 79">
                  <a:extLst>
                    <a:ext uri="{FF2B5EF4-FFF2-40B4-BE49-F238E27FC236}">
                      <a16:creationId xmlns:a16="http://schemas.microsoft.com/office/drawing/2014/main" id="{838B1478-E326-6873-1F22-F3382BC9EF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" y="1640"/>
                  <a:ext cx="432" cy="374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21600" y="7006"/>
                      </a:moveTo>
                      <a:cubicBezTo>
                        <a:pt x="21600" y="7006"/>
                        <a:pt x="19446" y="1510"/>
                        <a:pt x="16951" y="0"/>
                      </a:cubicBezTo>
                      <a:lnTo>
                        <a:pt x="10505" y="3624"/>
                      </a:lnTo>
                      <a:lnTo>
                        <a:pt x="10530" y="6045"/>
                      </a:lnTo>
                      <a:lnTo>
                        <a:pt x="8046" y="5638"/>
                      </a:lnTo>
                      <a:cubicBezTo>
                        <a:pt x="8046" y="5638"/>
                        <a:pt x="2222" y="14102"/>
                        <a:pt x="0" y="20531"/>
                      </a:cubicBezTo>
                      <a:lnTo>
                        <a:pt x="2491" y="21600"/>
                      </a:lnTo>
                      <a:cubicBezTo>
                        <a:pt x="2491" y="21600"/>
                        <a:pt x="10473" y="16693"/>
                        <a:pt x="12734" y="16384"/>
                      </a:cubicBezTo>
                      <a:cubicBezTo>
                        <a:pt x="14995" y="16075"/>
                        <a:pt x="16359" y="16555"/>
                        <a:pt x="16359" y="16555"/>
                      </a:cubicBezTo>
                      <a:lnTo>
                        <a:pt x="21600" y="7006"/>
                      </a:lnTo>
                      <a:close/>
                      <a:moveTo>
                        <a:pt x="21600" y="7006"/>
                      </a:move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3" name="AutoShape 80">
                  <a:extLst>
                    <a:ext uri="{FF2B5EF4-FFF2-40B4-BE49-F238E27FC236}">
                      <a16:creationId xmlns:a16="http://schemas.microsoft.com/office/drawing/2014/main" id="{F9C09406-650B-7988-8A31-2EABE2864F0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0" y="1880"/>
                  <a:ext cx="368" cy="439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1600" h="21600">
                      <a:moveTo>
                        <a:pt x="21600" y="4739"/>
                      </a:moveTo>
                      <a:cubicBezTo>
                        <a:pt x="21600" y="4739"/>
                        <a:pt x="17731" y="659"/>
                        <a:pt x="14467" y="0"/>
                      </a:cubicBezTo>
                      <a:lnTo>
                        <a:pt x="7918" y="4600"/>
                      </a:lnTo>
                      <a:lnTo>
                        <a:pt x="8553" y="6622"/>
                      </a:lnTo>
                      <a:lnTo>
                        <a:pt x="5579" y="6884"/>
                      </a:lnTo>
                      <a:cubicBezTo>
                        <a:pt x="5579" y="6884"/>
                        <a:pt x="961" y="15386"/>
                        <a:pt x="0" y="21309"/>
                      </a:cubicBezTo>
                      <a:lnTo>
                        <a:pt x="3148" y="21600"/>
                      </a:lnTo>
                      <a:cubicBezTo>
                        <a:pt x="3148" y="21600"/>
                        <a:pt x="11154" y="15553"/>
                        <a:pt x="13692" y="14746"/>
                      </a:cubicBezTo>
                      <a:cubicBezTo>
                        <a:pt x="16230" y="13938"/>
                        <a:pt x="17929" y="14009"/>
                        <a:pt x="17929" y="14009"/>
                      </a:cubicBezTo>
                      <a:lnTo>
                        <a:pt x="21600" y="4739"/>
                      </a:lnTo>
                      <a:close/>
                      <a:moveTo>
                        <a:pt x="21600" y="4739"/>
                      </a:move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5400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9547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3339548" y="0"/>
            <a:ext cx="1616172" cy="312751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sp>
        <p:nvSpPr>
          <p:cNvPr id="74" name="Google Shape;224;p34"/>
          <p:cNvSpPr txBox="1">
            <a:spLocks noGrp="1"/>
          </p:cNvSpPr>
          <p:nvPr>
            <p:ph type="title" idx="4294967295"/>
          </p:nvPr>
        </p:nvSpPr>
        <p:spPr>
          <a:xfrm>
            <a:off x="7533564" y="1089109"/>
            <a:ext cx="1670663" cy="15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7200"/>
            </a:pPr>
            <a:r>
              <a:rPr lang="en" sz="9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01</a:t>
            </a:r>
            <a:endParaRPr sz="9600" b="1" kern="1200" dirty="0">
              <a:solidFill>
                <a:srgbClr val="00B050"/>
              </a:solidFill>
              <a:latin typeface="+mj-lt"/>
              <a:ea typeface="+mj-ea"/>
              <a:cs typeface="+mj-cs"/>
              <a:sym typeface="Montserrat"/>
            </a:endParaRPr>
          </a:p>
        </p:txBody>
      </p:sp>
      <p:sp>
        <p:nvSpPr>
          <p:cNvPr id="75" name="Google Shape;222;p34"/>
          <p:cNvSpPr txBox="1">
            <a:spLocks noGrp="1"/>
          </p:cNvSpPr>
          <p:nvPr>
            <p:ph type="title"/>
          </p:nvPr>
        </p:nvSpPr>
        <p:spPr>
          <a:xfrm>
            <a:off x="5141250" y="3537291"/>
            <a:ext cx="676929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90000"/>
              </a:lnSpc>
              <a:buSzPts val="7200"/>
            </a:pPr>
            <a:r>
              <a:rPr lang="fr-FR" sz="5400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Ce qu'il faut retenir</a:t>
            </a: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endParaRPr sz="5400" kern="120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55305" y="3127513"/>
            <a:ext cx="1484243" cy="1961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351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8089" y="3128513"/>
            <a:ext cx="926685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600" b="1" dirty="0">
                <a:solidFill>
                  <a:srgbClr val="00B050"/>
                </a:solidFill>
                <a:ea typeface="+mj-ea"/>
                <a:cs typeface="+mj-cs"/>
              </a:rPr>
              <a:t>Merci pour votre attention</a:t>
            </a:r>
          </a:p>
        </p:txBody>
      </p:sp>
      <p:sp>
        <p:nvSpPr>
          <p:cNvPr id="8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A12FC58-3F31-4A1E-B4CA-0ED7496575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909" y="601068"/>
            <a:ext cx="3894773" cy="242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3689" y="1718321"/>
            <a:ext cx="674378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dirty="0"/>
              <a:t>Il est obligé que  l'employeur doit organiser dans son entreprise les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soins d'urgence </a:t>
            </a:r>
            <a:r>
              <a:rPr lang="fr-FR" dirty="0"/>
              <a:t>à donner aux salariés accidentés et aux malades. 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dirty="0"/>
              <a:t>En l’absence d’une présence permanente d’infirmier(e), l’employeur doit prendre l’avis du médecin du travail pour définir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les mesures nécessaires</a:t>
            </a:r>
            <a:r>
              <a:rPr lang="fr-FR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dirty="0"/>
              <a:t>Cette organisation des secours passe par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la mise en place, sur les lieux de travail</a:t>
            </a:r>
            <a:r>
              <a:rPr lang="fr-FR" dirty="0"/>
              <a:t>, d’un dispositif d’alerte en cas d’accident comme les incendie</a:t>
            </a:r>
          </a:p>
        </p:txBody>
      </p:sp>
      <p:sp>
        <p:nvSpPr>
          <p:cNvPr id="7" name="Rectangle 6"/>
          <p:cNvSpPr/>
          <p:nvPr/>
        </p:nvSpPr>
        <p:spPr>
          <a:xfrm>
            <a:off x="743688" y="4359676"/>
            <a:ext cx="674378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Obligation de prendre les mesures nécessaires </a:t>
            </a:r>
            <a:r>
              <a:rPr lang="fr-FR" dirty="0"/>
              <a:t>pour que tout commencement d'incendie puisse être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rapidement et efficacement combatt</a:t>
            </a:r>
            <a:r>
              <a:rPr lang="fr-FR" dirty="0"/>
              <a:t>u dans l'intérêt du sauvetage des travailleurs.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036" y="2110264"/>
            <a:ext cx="3724275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2028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3339548" y="0"/>
            <a:ext cx="1616172" cy="312751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Google Shape;224;p34"/>
          <p:cNvSpPr txBox="1">
            <a:spLocks noGrp="1"/>
          </p:cNvSpPr>
          <p:nvPr>
            <p:ph type="title" idx="4294967295"/>
          </p:nvPr>
        </p:nvSpPr>
        <p:spPr>
          <a:xfrm>
            <a:off x="7533562" y="691544"/>
            <a:ext cx="1670663" cy="1522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r">
              <a:lnSpc>
                <a:spcPct val="90000"/>
              </a:lnSpc>
              <a:buClr>
                <a:schemeClr val="dk1"/>
              </a:buClr>
              <a:buSzPts val="7200"/>
            </a:pPr>
            <a:r>
              <a:rPr lang="en" sz="96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02</a:t>
            </a:r>
            <a:endParaRPr sz="9600" b="1" kern="1200" dirty="0">
              <a:solidFill>
                <a:srgbClr val="00B050"/>
              </a:solidFill>
              <a:latin typeface="+mj-lt"/>
              <a:ea typeface="+mj-ea"/>
              <a:cs typeface="+mj-cs"/>
              <a:sym typeface="Montserrat"/>
            </a:endParaRPr>
          </a:p>
        </p:txBody>
      </p:sp>
      <p:sp>
        <p:nvSpPr>
          <p:cNvPr id="75" name="Google Shape;222;p34"/>
          <p:cNvSpPr txBox="1">
            <a:spLocks noGrp="1"/>
          </p:cNvSpPr>
          <p:nvPr>
            <p:ph type="title"/>
          </p:nvPr>
        </p:nvSpPr>
        <p:spPr>
          <a:xfrm>
            <a:off x="5141250" y="3537291"/>
            <a:ext cx="6769290" cy="112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90000"/>
              </a:lnSpc>
              <a:buSzPts val="7200"/>
            </a:pPr>
            <a:r>
              <a:rPr lang="fr-FR" sz="5400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Alerte et signalisation des moyens de secours</a:t>
            </a:r>
            <a:br>
              <a:rPr lang="fr-FR" sz="5400" kern="1200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</a:br>
            <a:endParaRPr sz="5400" kern="1200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55305" y="3127513"/>
            <a:ext cx="1484243" cy="19613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4836645" y="4975873"/>
            <a:ext cx="70644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>
                <a:solidFill>
                  <a:prstClr val="black"/>
                </a:solidFill>
                <a:latin typeface="Calibri (corps)"/>
              </a:rPr>
              <a:t>L’alerte consiste à transmettre les informations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nécessaires</a:t>
            </a:r>
            <a:r>
              <a:rPr lang="fr-FR" dirty="0">
                <a:solidFill>
                  <a:prstClr val="black"/>
                </a:solidFill>
                <a:latin typeface="Calibri (corps)"/>
              </a:rPr>
              <a:t> et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suffisantes</a:t>
            </a:r>
            <a:r>
              <a:rPr lang="fr-FR" dirty="0">
                <a:solidFill>
                  <a:prstClr val="black"/>
                </a:solidFill>
                <a:latin typeface="Calibri (corps)"/>
              </a:rPr>
              <a:t> pour la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bonne réalisation des secours</a:t>
            </a:r>
            <a:r>
              <a:rPr lang="fr-FR" sz="2000" dirty="0">
                <a:solidFill>
                  <a:prstClr val="black"/>
                </a:solidFill>
                <a:latin typeface="Calibri (corps)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846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9887" y="1227277"/>
            <a:ext cx="3364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latin typeface="+mj-lt"/>
                <a:ea typeface="+mj-ea"/>
                <a:cs typeface="+mj-cs"/>
                <a:sym typeface="Montserrat"/>
              </a:rPr>
              <a:t>Qui alerte?</a:t>
            </a:r>
          </a:p>
        </p:txBody>
      </p:sp>
      <p:sp>
        <p:nvSpPr>
          <p:cNvPr id="3" name="Rectangle 2"/>
          <p:cNvSpPr/>
          <p:nvPr/>
        </p:nvSpPr>
        <p:spPr>
          <a:xfrm>
            <a:off x="497788" y="2586146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fr-FR" dirty="0"/>
              <a:t>Les moyens de secours et/ou les personnes prévus dans l’organisation des secours de l’entreprise :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sauveteur secouriste du travail,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médecin du travail, infirmier(e),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sapeurs-pompiers,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service d’aide médicale urgente,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autre…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726" y="1019175"/>
            <a:ext cx="438150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9190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0947" y="428787"/>
            <a:ext cx="55703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Comment alerter ?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726" y="1019175"/>
            <a:ext cx="4381500" cy="48196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4742" y="1609694"/>
            <a:ext cx="67959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Le message d’alerte doit contenir, entre autres, les informations suivantes :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l’identité de l’appelant et le numéro d’appel,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le lieu précis de l’accident, du malaise ou du sinistre,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les circonstances : type d’accident, existence éventuelle d’un risque de sur-accident…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le nombre de victimes,</a:t>
            </a:r>
          </a:p>
          <a:p>
            <a:pPr marL="285750" indent="457200" algn="just">
              <a:buFont typeface="Wingdings" panose="05000000000000000000" pitchFamily="2" charset="2"/>
              <a:buChar char="q"/>
            </a:pPr>
            <a:r>
              <a:rPr lang="fr-FR" dirty="0"/>
              <a:t>l’état des victimes.</a:t>
            </a:r>
          </a:p>
          <a:p>
            <a:pPr indent="457200" algn="just"/>
            <a:endParaRPr lang="fr-F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u="sng" dirty="0"/>
              <a:t>La personne qui transmet l’alerte ne doit raccrocher que sur ordre de son correspondant.</a:t>
            </a:r>
          </a:p>
          <a:p>
            <a:pPr indent="457200" algn="just"/>
            <a:endParaRPr lang="fr-FR" u="sng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u="sng" dirty="0"/>
              <a:t>Dans la mesure du possible, il convient d’envoyer une personne au devant des secours afin de les guider au sein de l’entreprise</a:t>
            </a:r>
            <a:r>
              <a:rPr lang="fr-F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51240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5748" y="525808"/>
            <a:ext cx="76469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5400" b="1" dirty="0">
                <a:solidFill>
                  <a:srgbClr val="00B050"/>
                </a:solidFill>
                <a:ea typeface="+mj-ea"/>
                <a:cs typeface="+mj-cs"/>
                <a:sym typeface="Montserrat"/>
              </a:rPr>
              <a:t>Alarme visuelle ou sonore</a:t>
            </a:r>
          </a:p>
        </p:txBody>
      </p:sp>
      <p:sp>
        <p:nvSpPr>
          <p:cNvPr id="3" name="Rectangle 2"/>
          <p:cNvSpPr/>
          <p:nvPr/>
        </p:nvSpPr>
        <p:spPr>
          <a:xfrm>
            <a:off x="690808" y="3109725"/>
            <a:ext cx="807600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Une alarme peut être </a:t>
            </a:r>
            <a:r>
              <a:rPr lang="fr-FR" b="1" u="sng" dirty="0">
                <a:solidFill>
                  <a:srgbClr val="7030A0"/>
                </a:solidFill>
              </a:rPr>
              <a:t>déclenchée par l’intermédiaire de détecteurs ou manuellement</a:t>
            </a:r>
            <a:r>
              <a:rPr lang="fr-FR" dirty="0"/>
              <a:t>, notamment en cas d’incendie, </a:t>
            </a:r>
          </a:p>
          <a:p>
            <a:pPr indent="457200" algn="just"/>
            <a:r>
              <a:rPr lang="fr-FR" dirty="0"/>
              <a:t>Alarme visuelle ou sonore a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pour objectif, une évacuation des locaux ou une intervention des secours</a:t>
            </a:r>
            <a:r>
              <a:rPr lang="fr-FR" dirty="0"/>
              <a:t>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5705" y="1815920"/>
            <a:ext cx="3326296" cy="355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1662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2">
            <a:extLst>
              <a:ext uri="{FF2B5EF4-FFF2-40B4-BE49-F238E27FC236}">
                <a16:creationId xmlns:a16="http://schemas.microsoft.com/office/drawing/2014/main" id="{C4646DD0-F8B3-4E0D-8F1C-E4372E2479FF}"/>
              </a:ext>
            </a:extLst>
          </p:cNvPr>
          <p:cNvSpPr/>
          <p:nvPr/>
        </p:nvSpPr>
        <p:spPr>
          <a:xfrm flipH="1">
            <a:off x="8766809" y="0"/>
            <a:ext cx="3465400" cy="6858000"/>
          </a:xfrm>
          <a:custGeom>
            <a:avLst/>
            <a:gdLst>
              <a:gd name="connsiteX0" fmla="*/ 0 w 6857087"/>
              <a:gd name="connsiteY0" fmla="*/ 0 h 6858000"/>
              <a:gd name="connsiteX1" fmla="*/ 6857086 w 6857087"/>
              <a:gd name="connsiteY1" fmla="*/ 0 h 6858000"/>
              <a:gd name="connsiteX2" fmla="*/ 4125994 w 6857087"/>
              <a:gd name="connsiteY2" fmla="*/ 2731092 h 6858000"/>
              <a:gd name="connsiteX3" fmla="*/ 4125994 w 6857087"/>
              <a:gd name="connsiteY3" fmla="*/ 4126908 h 6858000"/>
              <a:gd name="connsiteX4" fmla="*/ 6857087 w 6857087"/>
              <a:gd name="connsiteY4" fmla="*/ 6858000 h 6858000"/>
              <a:gd name="connsiteX5" fmla="*/ 0 w 6857087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7087" h="6858000">
                <a:moveTo>
                  <a:pt x="0" y="0"/>
                </a:moveTo>
                <a:lnTo>
                  <a:pt x="6857086" y="0"/>
                </a:lnTo>
                <a:lnTo>
                  <a:pt x="4125994" y="2731092"/>
                </a:lnTo>
                <a:cubicBezTo>
                  <a:pt x="3740551" y="3116536"/>
                  <a:pt x="3740551" y="3741464"/>
                  <a:pt x="4125994" y="4126908"/>
                </a:cubicBezTo>
                <a:lnTo>
                  <a:pt x="685708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7197" y="2070849"/>
            <a:ext cx="8240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Le choix et l’implantation de ces dispositifs </a:t>
            </a:r>
            <a:r>
              <a:rPr lang="fr-FR" b="1" u="sng" dirty="0">
                <a:solidFill>
                  <a:srgbClr val="7030A0"/>
                </a:solidFill>
              </a:rPr>
              <a:t>d’alarme relèvent de la responsabilité de l’employeur.</a:t>
            </a:r>
            <a:r>
              <a:rPr lang="fr-FR" dirty="0"/>
              <a:t> L’ensemble du personnel doit être informé de la signification des différentes alarmes.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7197" y="3338848"/>
            <a:ext cx="812843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fr-FR" dirty="0"/>
              <a:t>En ce qui concerne la lutte contre l’incendie, l’implantation d’une alarme sonore générale est </a:t>
            </a:r>
            <a:r>
              <a:rPr lang="fr-FR" sz="2000" b="1" u="sng" dirty="0">
                <a:solidFill>
                  <a:srgbClr val="7030A0"/>
                </a:solidFill>
                <a:latin typeface="Calibri (corps)"/>
              </a:rPr>
              <a:t>régie par le code de travail de l’entreprise.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3635" y="2252998"/>
            <a:ext cx="210502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45694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lidehelper - 142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0920"/>
      </a:accent1>
      <a:accent2>
        <a:srgbClr val="A53860"/>
      </a:accent2>
      <a:accent3>
        <a:srgbClr val="DA627D"/>
      </a:accent3>
      <a:accent4>
        <a:srgbClr val="FFA5AB"/>
      </a:accent4>
      <a:accent5>
        <a:srgbClr val="F9DBBD"/>
      </a:accent5>
      <a:accent6>
        <a:srgbClr val="EFECCA"/>
      </a:accent6>
      <a:hlink>
        <a:srgbClr val="450920"/>
      </a:hlink>
      <a:folHlink>
        <a:srgbClr val="A5386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1841</Words>
  <Application>Microsoft Office PowerPoint</Application>
  <PresentationFormat>Widescreen</PresentationFormat>
  <Paragraphs>191</Paragraphs>
  <Slides>30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Barlow</vt:lpstr>
      <vt:lpstr>Calibri</vt:lpstr>
      <vt:lpstr>Calibri (corps)</vt:lpstr>
      <vt:lpstr>Calibri Light</vt:lpstr>
      <vt:lpstr>Courier New</vt:lpstr>
      <vt:lpstr>Inter</vt:lpstr>
      <vt:lpstr>Montserrat</vt:lpstr>
      <vt:lpstr>Times</vt:lpstr>
      <vt:lpstr>Wingdings</vt:lpstr>
      <vt:lpstr>Thème Office</vt:lpstr>
      <vt:lpstr>1_Management Consulting Toolkit by Slidesgo</vt:lpstr>
      <vt:lpstr>Office Theme</vt:lpstr>
      <vt:lpstr>Management Consulting Toolkit by Slidesgo</vt:lpstr>
      <vt:lpstr>PowerPoint Presentation</vt:lpstr>
      <vt:lpstr>Plan</vt:lpstr>
      <vt:lpstr>01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Rôle du sauveteur secouriste du travail</vt:lpstr>
      <vt:lpstr>Formation des sauveteurs secouristes du travail</vt:lpstr>
      <vt:lpstr>Formation des sauveteurs secouristes du travail</vt:lpstr>
      <vt:lpstr>04</vt:lpstr>
      <vt:lpstr>PowerPoint Presentation</vt:lpstr>
      <vt:lpstr>PowerPoint Presentation</vt:lpstr>
      <vt:lpstr>PowerPoint Presentation</vt:lpstr>
      <vt:lpstr>05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Salhi Radouane</dc:creator>
  <cp:lastModifiedBy>HP EliteBook 8440p</cp:lastModifiedBy>
  <cp:revision>62</cp:revision>
  <dcterms:created xsi:type="dcterms:W3CDTF">2022-10-12T20:31:47Z</dcterms:created>
  <dcterms:modified xsi:type="dcterms:W3CDTF">2022-12-21T16:24:10Z</dcterms:modified>
</cp:coreProperties>
</file>